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324" r:id="rId3"/>
    <p:sldId id="306" r:id="rId4"/>
    <p:sldId id="258" r:id="rId5"/>
    <p:sldId id="259" r:id="rId6"/>
    <p:sldId id="303" r:id="rId7"/>
    <p:sldId id="307" r:id="rId8"/>
    <p:sldId id="304" r:id="rId9"/>
    <p:sldId id="305" r:id="rId10"/>
    <p:sldId id="300" r:id="rId11"/>
    <p:sldId id="301" r:id="rId12"/>
    <p:sldId id="302" r:id="rId13"/>
    <p:sldId id="308" r:id="rId14"/>
    <p:sldId id="260" r:id="rId15"/>
    <p:sldId id="261" r:id="rId16"/>
    <p:sldId id="312" r:id="rId17"/>
    <p:sldId id="309" r:id="rId18"/>
    <p:sldId id="262" r:id="rId19"/>
    <p:sldId id="263" r:id="rId20"/>
    <p:sldId id="264" r:id="rId21"/>
    <p:sldId id="265" r:id="rId22"/>
    <p:sldId id="266" r:id="rId23"/>
    <p:sldId id="310" r:id="rId24"/>
    <p:sldId id="311" r:id="rId25"/>
    <p:sldId id="325" r:id="rId26"/>
    <p:sldId id="267" r:id="rId27"/>
    <p:sldId id="327" r:id="rId28"/>
    <p:sldId id="328" r:id="rId29"/>
    <p:sldId id="269" r:id="rId30"/>
    <p:sldId id="270" r:id="rId31"/>
    <p:sldId id="313" r:id="rId32"/>
    <p:sldId id="314" r:id="rId33"/>
    <p:sldId id="316" r:id="rId34"/>
    <p:sldId id="315" r:id="rId35"/>
    <p:sldId id="317" r:id="rId36"/>
    <p:sldId id="321" r:id="rId37"/>
    <p:sldId id="320" r:id="rId38"/>
    <p:sldId id="319" r:id="rId39"/>
    <p:sldId id="323" r:id="rId40"/>
    <p:sldId id="322"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29" r:id="rId70"/>
    <p:sldId id="326" r:id="rId71"/>
    <p:sldId id="31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86"/>
    <p:restoredTop sz="93933"/>
  </p:normalViewPr>
  <p:slideViewPr>
    <p:cSldViewPr snapToGrid="0" snapToObjects="1">
      <p:cViewPr varScale="1">
        <p:scale>
          <a:sx n="135" d="100"/>
          <a:sy n="135" d="100"/>
        </p:scale>
        <p:origin x="200" y="760"/>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5.wmf"/><Relationship Id="rId4" Type="http://schemas.openxmlformats.org/officeDocument/2006/relationships/image" Target="../media/image66.wmf"/><Relationship Id="rId1" Type="http://schemas.openxmlformats.org/officeDocument/2006/relationships/image" Target="../media/image63.wmf"/><Relationship Id="rId2"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7.wmf"/><Relationship Id="rId2" Type="http://schemas.openxmlformats.org/officeDocument/2006/relationships/image" Target="../media/image78.wmf"/><Relationship Id="rId3" Type="http://schemas.openxmlformats.org/officeDocument/2006/relationships/image" Target="../media/image7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646C2-858E-764C-AF50-293B882F1135}" type="datetimeFigureOut">
              <a:rPr lang="en-US" smtClean="0"/>
              <a:t>9/14/17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F3184-CB00-6048-B214-78A87EDA448E}" type="slidenum">
              <a:rPr lang="en-US" smtClean="0"/>
              <a:t>‹#›</a:t>
            </a:fld>
            <a:endParaRPr lang="en-US"/>
          </a:p>
        </p:txBody>
      </p:sp>
    </p:spTree>
    <p:extLst>
      <p:ext uri="{BB962C8B-B14F-4D97-AF65-F5344CB8AC3E}">
        <p14:creationId xmlns:p14="http://schemas.microsoft.com/office/powerpoint/2010/main" val="182709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5</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94928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F845D86-3088-F94E-9E13-1DB59550F17B}" type="slidenum">
              <a:rPr lang="en-US" altLang="x-none" sz="1200"/>
              <a:pPr eaLnBrk="1" hangingPunct="1"/>
              <a:t>58</a:t>
            </a:fld>
            <a:endParaRPr lang="en-US" altLang="x-none"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82283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2DE9EB-49E9-E340-89DA-25817C0829DA}" type="slidenum">
              <a:rPr lang="en-US" altLang="x-none" sz="1200"/>
              <a:pPr eaLnBrk="1" hangingPunct="1"/>
              <a:t>59</a:t>
            </a:fld>
            <a:endParaRPr lang="en-US" altLang="x-none"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69586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EC0143-DB55-804E-BB8F-CF3DC4107D09}" type="slidenum">
              <a:rPr lang="en-US" altLang="x-none" sz="1200"/>
              <a:pPr eaLnBrk="1" hangingPunct="1"/>
              <a:t>60</a:t>
            </a:fld>
            <a:endParaRPr lang="en-US" altLang="x-none"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18896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3EDECAE-A834-054E-B2B8-8D4CCDB11809}" type="slidenum">
              <a:rPr lang="en-US" altLang="x-none" sz="1200"/>
              <a:pPr eaLnBrk="1" hangingPunct="1"/>
              <a:t>61</a:t>
            </a:fld>
            <a:endParaRPr lang="en-US" altLang="x-none"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922969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AEBCE8D-6B65-E840-AF13-05432F66C122}" type="slidenum">
              <a:rPr lang="en-US" altLang="x-none" sz="1200"/>
              <a:pPr eaLnBrk="1" hangingPunct="1"/>
              <a:t>62</a:t>
            </a:fld>
            <a:endParaRPr lang="en-US" altLang="x-none"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96459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DB72ACF-BF62-A548-BD44-BF27678544CC}" type="slidenum">
              <a:rPr lang="en-US" altLang="x-none" sz="1200"/>
              <a:pPr eaLnBrk="1" hangingPunct="1"/>
              <a:t>63</a:t>
            </a:fld>
            <a:endParaRPr lang="en-US" altLang="x-none"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429289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02926C-4030-E546-AFA9-4054AFC95FC1}" type="slidenum">
              <a:rPr lang="en-US" altLang="x-none" sz="1200"/>
              <a:pPr eaLnBrk="1" hangingPunct="1"/>
              <a:t>64</a:t>
            </a:fld>
            <a:endParaRPr lang="en-US" altLang="x-none"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974441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C4BB99D-4B95-2943-965E-58186DA15B55}" type="slidenum">
              <a:rPr lang="en-US" altLang="x-none" sz="1200"/>
              <a:pPr eaLnBrk="1" hangingPunct="1"/>
              <a:t>65</a:t>
            </a:fld>
            <a:endParaRPr lang="en-US" altLang="x-none"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26566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D0E897C-8EC8-8D4C-90EA-6137B4DAF138}" type="slidenum">
              <a:rPr lang="en-US" altLang="x-none" sz="1200"/>
              <a:pPr eaLnBrk="1" hangingPunct="1"/>
              <a:t>66</a:t>
            </a:fld>
            <a:endParaRPr lang="en-US" altLang="x-none"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54440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EF3D227-EADD-DA41-B3F3-35018068CF64}" type="slidenum">
              <a:rPr lang="en-US" altLang="x-none" sz="1200"/>
              <a:pPr eaLnBrk="1" hangingPunct="1"/>
              <a:t>67</a:t>
            </a:fld>
            <a:endParaRPr lang="en-US" altLang="x-none"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6600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noFill/>
          <a:ln>
            <a:solidFill>
              <a:srgbClr val="000000"/>
            </a:solidFill>
            <a:miter lim="800000"/>
            <a:headEnd/>
            <a:tailEnd/>
          </a:ln>
        </p:spPr>
      </p:sp>
      <p:sp>
        <p:nvSpPr>
          <p:cNvPr id="120835"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900971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B9B635-6E64-F743-8D42-4A727C50588B}" type="slidenum">
              <a:rPr lang="en-US" altLang="x-none" sz="1200"/>
              <a:pPr eaLnBrk="1" hangingPunct="1"/>
              <a:t>68</a:t>
            </a:fld>
            <a:endParaRPr lang="en-US" altLang="x-none"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002580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FF3184-CB00-6048-B214-78A87EDA448E}" type="slidenum">
              <a:rPr lang="en-US" smtClean="0"/>
              <a:t>69</a:t>
            </a:fld>
            <a:endParaRPr lang="en-US"/>
          </a:p>
        </p:txBody>
      </p:sp>
    </p:spTree>
    <p:extLst>
      <p:ext uri="{BB962C8B-B14F-4D97-AF65-F5344CB8AC3E}">
        <p14:creationId xmlns:p14="http://schemas.microsoft.com/office/powerpoint/2010/main" val="120017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13</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2378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52578C-D7DB-D146-9148-4386F8D227EF}" type="slidenum">
              <a:rPr lang="en-US" smtClean="0"/>
              <a:t>44</a:t>
            </a:fld>
            <a:endParaRPr lang="en-US"/>
          </a:p>
        </p:txBody>
      </p:sp>
    </p:spTree>
    <p:extLst>
      <p:ext uri="{BB962C8B-B14F-4D97-AF65-F5344CB8AC3E}">
        <p14:creationId xmlns:p14="http://schemas.microsoft.com/office/powerpoint/2010/main" val="1463440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B59FD4-6030-452D-B49D-669B444710D6}" type="slidenum">
              <a:rPr lang="en-US" smtClean="0"/>
              <a:t>46</a:t>
            </a:fld>
            <a:endParaRPr lang="en-US"/>
          </a:p>
        </p:txBody>
      </p:sp>
    </p:spTree>
    <p:extLst>
      <p:ext uri="{BB962C8B-B14F-4D97-AF65-F5344CB8AC3E}">
        <p14:creationId xmlns:p14="http://schemas.microsoft.com/office/powerpoint/2010/main" val="419012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650BD-C8EE-CC43-B559-11FAC025490C}" type="slidenum">
              <a:rPr lang="en-US"/>
              <a:pPr/>
              <a:t>52</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3453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25310D-31C8-694E-B6C6-8E6BE8752F7B}" type="slidenum">
              <a:rPr lang="en-US"/>
              <a:pPr/>
              <a:t>54</a:t>
            </a:fld>
            <a:endParaRPr lang="en-US"/>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3001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959B430-99BC-E547-AA92-8D90FAEF7D22}" type="slidenum">
              <a:rPr lang="en-US" altLang="x-none" sz="1200"/>
              <a:pPr eaLnBrk="1" hangingPunct="1"/>
              <a:t>56</a:t>
            </a:fld>
            <a:endParaRPr lang="en-US" altLang="x-none"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46980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5D790E-0980-9E47-9660-9FEB6297D8F0}" type="slidenum">
              <a:rPr lang="en-US" altLang="x-none" sz="1200"/>
              <a:pPr eaLnBrk="1" hangingPunct="1"/>
              <a:t>57</a:t>
            </a:fld>
            <a:endParaRPr lang="en-US" altLang="x-none"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159753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9/15/17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CAE5-EC8D-E84A-BCD2-CDE2AE1CABF3}" type="slidenum">
              <a:rPr lang="en-US" smtClean="0"/>
              <a:t>‹#›</a:t>
            </a:fld>
            <a:endParaRPr lang="en-US"/>
          </a:p>
        </p:txBody>
      </p:sp>
    </p:spTree>
    <p:extLst>
      <p:ext uri="{BB962C8B-B14F-4D97-AF65-F5344CB8AC3E}">
        <p14:creationId xmlns:p14="http://schemas.microsoft.com/office/powerpoint/2010/main" val="617643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9/15/17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CAE5-EC8D-E84A-BCD2-CDE2AE1CABF3}" type="slidenum">
              <a:rPr lang="en-US" smtClean="0"/>
              <a:t>‹#›</a:t>
            </a:fld>
            <a:endParaRPr lang="en-US"/>
          </a:p>
        </p:txBody>
      </p:sp>
    </p:spTree>
    <p:extLst>
      <p:ext uri="{BB962C8B-B14F-4D97-AF65-F5344CB8AC3E}">
        <p14:creationId xmlns:p14="http://schemas.microsoft.com/office/powerpoint/2010/main" val="185035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9/15/17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CAE5-EC8D-E84A-BCD2-CDE2AE1CABF3}" type="slidenum">
              <a:rPr lang="en-US" smtClean="0"/>
              <a:t>‹#›</a:t>
            </a:fld>
            <a:endParaRPr lang="en-US"/>
          </a:p>
        </p:txBody>
      </p:sp>
    </p:spTree>
    <p:extLst>
      <p:ext uri="{BB962C8B-B14F-4D97-AF65-F5344CB8AC3E}">
        <p14:creationId xmlns:p14="http://schemas.microsoft.com/office/powerpoint/2010/main" val="1201389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128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4008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4008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r>
              <a:rPr lang="en-US" smtClean="0"/>
              <a:t>9/15/17</a:t>
            </a:r>
            <a:endParaRPr lang="en-US"/>
          </a:p>
        </p:txBody>
      </p:sp>
      <p:sp>
        <p:nvSpPr>
          <p:cNvPr id="7" name="Rectangle 5"/>
          <p:cNvSpPr>
            <a:spLocks noGrp="1" noChangeArrowheads="1"/>
          </p:cNvSpPr>
          <p:nvPr>
            <p:ph type="ftr" sz="quarter" idx="11"/>
          </p:nvPr>
        </p:nvSpPr>
        <p:spPr>
          <a:ln/>
        </p:spPr>
        <p:txBody>
          <a:bodyPr/>
          <a:lstStyle>
            <a:lvl1pPr>
              <a:defRPr/>
            </a:lvl1pPr>
          </a:lstStyle>
          <a:p>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7B73A50D-FF29-E14D-8E09-BB2A9E8E6EB3}" type="slidenum">
              <a:rPr lang="en-US"/>
              <a:pPr>
                <a:defRPr/>
              </a:pPr>
              <a:t>‹#›</a:t>
            </a:fld>
            <a:endParaRPr lang="en-US"/>
          </a:p>
        </p:txBody>
      </p:sp>
    </p:spTree>
    <p:extLst>
      <p:ext uri="{BB962C8B-B14F-4D97-AF65-F5344CB8AC3E}">
        <p14:creationId xmlns:p14="http://schemas.microsoft.com/office/powerpoint/2010/main" val="56517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r>
              <a:rPr lang="en-US" altLang="x-none" smtClean="0"/>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3175D4A0-E1D8-DD4C-BA19-96ED09223C6E}" type="slidenum">
              <a:rPr lang="en-US" altLang="x-none"/>
              <a:pPr/>
              <a:t>‹#›</a:t>
            </a:fld>
            <a:endParaRPr lang="en-US" altLang="x-none"/>
          </a:p>
        </p:txBody>
      </p:sp>
    </p:spTree>
    <p:extLst>
      <p:ext uri="{BB962C8B-B14F-4D97-AF65-F5344CB8AC3E}">
        <p14:creationId xmlns:p14="http://schemas.microsoft.com/office/powerpoint/2010/main" val="1867268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0"/>
            <a:ext cx="10972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 y="3938589"/>
            <a:ext cx="10972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r>
              <a:rPr lang="en-US" altLang="x-none" smtClean="0"/>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FE90ECBF-839F-1E43-ABCF-7F8439FA7E28}" type="slidenum">
              <a:rPr lang="en-US" altLang="x-none"/>
              <a:pPr/>
              <a:t>‹#›</a:t>
            </a:fld>
            <a:endParaRPr lang="en-US" altLang="x-none"/>
          </a:p>
        </p:txBody>
      </p:sp>
    </p:spTree>
    <p:extLst>
      <p:ext uri="{BB962C8B-B14F-4D97-AF65-F5344CB8AC3E}">
        <p14:creationId xmlns:p14="http://schemas.microsoft.com/office/powerpoint/2010/main" val="25212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9/15/17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CAE5-EC8D-E84A-BCD2-CDE2AE1CABF3}" type="slidenum">
              <a:rPr lang="en-US" smtClean="0"/>
              <a:t>‹#›</a:t>
            </a:fld>
            <a:endParaRPr lang="en-US"/>
          </a:p>
        </p:txBody>
      </p:sp>
    </p:spTree>
    <p:extLst>
      <p:ext uri="{BB962C8B-B14F-4D97-AF65-F5344CB8AC3E}">
        <p14:creationId xmlns:p14="http://schemas.microsoft.com/office/powerpoint/2010/main" val="1951015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9/15/17</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CAE5-EC8D-E84A-BCD2-CDE2AE1CABF3}" type="slidenum">
              <a:rPr lang="en-US" smtClean="0"/>
              <a:t>‹#›</a:t>
            </a:fld>
            <a:endParaRPr lang="en-US"/>
          </a:p>
        </p:txBody>
      </p:sp>
    </p:spTree>
    <p:extLst>
      <p:ext uri="{BB962C8B-B14F-4D97-AF65-F5344CB8AC3E}">
        <p14:creationId xmlns:p14="http://schemas.microsoft.com/office/powerpoint/2010/main" val="783063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9/15/17</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CAE5-EC8D-E84A-BCD2-CDE2AE1CABF3}" type="slidenum">
              <a:rPr lang="en-US" smtClean="0"/>
              <a:t>‹#›</a:t>
            </a:fld>
            <a:endParaRPr lang="en-US"/>
          </a:p>
        </p:txBody>
      </p:sp>
    </p:spTree>
    <p:extLst>
      <p:ext uri="{BB962C8B-B14F-4D97-AF65-F5344CB8AC3E}">
        <p14:creationId xmlns:p14="http://schemas.microsoft.com/office/powerpoint/2010/main" val="1171682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9/15/17</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12CAE5-EC8D-E84A-BCD2-CDE2AE1CABF3}" type="slidenum">
              <a:rPr lang="en-US" smtClean="0"/>
              <a:t>‹#›</a:t>
            </a:fld>
            <a:endParaRPr lang="en-US"/>
          </a:p>
        </p:txBody>
      </p:sp>
    </p:spTree>
    <p:extLst>
      <p:ext uri="{BB962C8B-B14F-4D97-AF65-F5344CB8AC3E}">
        <p14:creationId xmlns:p14="http://schemas.microsoft.com/office/powerpoint/2010/main" val="44885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9/15/17</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2CAE5-EC8D-E84A-BCD2-CDE2AE1CABF3}" type="slidenum">
              <a:rPr lang="en-US" smtClean="0"/>
              <a:t>‹#›</a:t>
            </a:fld>
            <a:endParaRPr lang="en-US"/>
          </a:p>
        </p:txBody>
      </p:sp>
    </p:spTree>
    <p:extLst>
      <p:ext uri="{BB962C8B-B14F-4D97-AF65-F5344CB8AC3E}">
        <p14:creationId xmlns:p14="http://schemas.microsoft.com/office/powerpoint/2010/main" val="62898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9/15/17</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2CAE5-EC8D-E84A-BCD2-CDE2AE1CABF3}" type="slidenum">
              <a:rPr lang="en-US" smtClean="0"/>
              <a:t>‹#›</a:t>
            </a:fld>
            <a:endParaRPr lang="en-US"/>
          </a:p>
        </p:txBody>
      </p:sp>
    </p:spTree>
    <p:extLst>
      <p:ext uri="{BB962C8B-B14F-4D97-AF65-F5344CB8AC3E}">
        <p14:creationId xmlns:p14="http://schemas.microsoft.com/office/powerpoint/2010/main" val="1374954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9/15/17</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CAE5-EC8D-E84A-BCD2-CDE2AE1CABF3}" type="slidenum">
              <a:rPr lang="en-US" smtClean="0"/>
              <a:t>‹#›</a:t>
            </a:fld>
            <a:endParaRPr lang="en-US"/>
          </a:p>
        </p:txBody>
      </p:sp>
    </p:spTree>
    <p:extLst>
      <p:ext uri="{BB962C8B-B14F-4D97-AF65-F5344CB8AC3E}">
        <p14:creationId xmlns:p14="http://schemas.microsoft.com/office/powerpoint/2010/main" val="194264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9/15/17</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CAE5-EC8D-E84A-BCD2-CDE2AE1CABF3}" type="slidenum">
              <a:rPr lang="en-US" smtClean="0"/>
              <a:t>‹#›</a:t>
            </a:fld>
            <a:endParaRPr lang="en-US"/>
          </a:p>
        </p:txBody>
      </p:sp>
    </p:spTree>
    <p:extLst>
      <p:ext uri="{BB962C8B-B14F-4D97-AF65-F5344CB8AC3E}">
        <p14:creationId xmlns:p14="http://schemas.microsoft.com/office/powerpoint/2010/main" val="18111669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9/15/17</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12CAE5-EC8D-E84A-BCD2-CDE2AE1CABF3}" type="slidenum">
              <a:rPr lang="en-US" smtClean="0"/>
              <a:t>‹#›</a:t>
            </a:fld>
            <a:endParaRPr lang="en-US"/>
          </a:p>
        </p:txBody>
      </p:sp>
    </p:spTree>
    <p:extLst>
      <p:ext uri="{BB962C8B-B14F-4D97-AF65-F5344CB8AC3E}">
        <p14:creationId xmlns:p14="http://schemas.microsoft.com/office/powerpoint/2010/main" val="1631700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oleObject" Target="../embeddings/oleObject1.bin"/><Relationship Id="rId6" Type="http://schemas.openxmlformats.org/officeDocument/2006/relationships/image" Target="../media/image11.png"/><Relationship Id="rId7" Type="http://schemas.openxmlformats.org/officeDocument/2006/relationships/image" Target="../media/image14.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jcmit.com/diskprice.htm" TargetMode="Externa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archive.is/3pgVP" TargetMode="External"/><Relationship Id="rId3" Type="http://schemas.openxmlformats.org/officeDocument/2006/relationships/image" Target="../media/image16.tif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ooks.google.com/ngrams/graph?content=save+forests+from%2Csave+whales+from%2Csave+the+planet+from%2Csave+the+environment+from&amp;year_start=1800&amp;year_end=2000&amp;corpus=15&amp;smoothing=3&amp;share=&amp;direct_url=t1%3B%2Csave%20forests%20from%3B%2Cc0%3B.t1" TargetMode="Externa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4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tiff"/><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hyperlink" Target="http://www.columbia.edu/~kc3109/slides/svd.txt" TargetMode="External"/><Relationship Id="rId4"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hyperlink" Target="https://code.google.com/archive/p/word2vec/" TargetMode="External"/><Relationship Id="rId5"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0.png"/><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twitter.com/tallinzen" TargetMode="Externa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5.xml.rels><?xml version="1.0" encoding="UTF-8" standalone="yes"?>
<Relationships xmlns="http://schemas.openxmlformats.org/package/2006/relationships"><Relationship Id="rId3" Type="http://schemas.openxmlformats.org/officeDocument/2006/relationships/image" Target="../media/image530.png"/><Relationship Id="rId4"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hyperlink" Target="https://nlp.stanford.edu/projects/glov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png"/><Relationship Id="rId5"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emf"/><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hyperlink" Target="http://stat.rutgers.edu/home/pingli/" TargetMode="External"/><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66.wmf"/><Relationship Id="rId1" Type="http://schemas.openxmlformats.org/officeDocument/2006/relationships/vmlDrawing" Target="../drawings/vmlDrawing2.vml"/><Relationship Id="rId2" Type="http://schemas.openxmlformats.org/officeDocument/2006/relationships/slideLayout" Target="../slideLayouts/slideLayout12.xml"/><Relationship Id="rId3" Type="http://schemas.openxmlformats.org/officeDocument/2006/relationships/notesSlide" Target="../notesSlides/notesSlide6.xml"/><Relationship Id="rId4" Type="http://schemas.openxmlformats.org/officeDocument/2006/relationships/image" Target="../media/image62.png"/><Relationship Id="rId5" Type="http://schemas.openxmlformats.org/officeDocument/2006/relationships/oleObject" Target="../embeddings/oleObject2.bin"/><Relationship Id="rId6" Type="http://schemas.openxmlformats.org/officeDocument/2006/relationships/image" Target="../media/image63.wmf"/><Relationship Id="rId7" Type="http://schemas.openxmlformats.org/officeDocument/2006/relationships/oleObject" Target="../embeddings/oleObject3.bin"/><Relationship Id="rId8" Type="http://schemas.openxmlformats.org/officeDocument/2006/relationships/image" Target="../media/image64.wmf"/><Relationship Id="rId9" Type="http://schemas.openxmlformats.org/officeDocument/2006/relationships/oleObject" Target="../embeddings/oleObject4.bin"/><Relationship Id="rId10" Type="http://schemas.openxmlformats.org/officeDocument/2006/relationships/image" Target="../media/image65.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rec-conf.org/lrec2004/doc/jelinek.pdf" TargetMode="Externa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oleObject" Target="../embeddings/oleObject6.bin"/><Relationship Id="rId7" Type="http://schemas.openxmlformats.org/officeDocument/2006/relationships/image" Target="../media/image73.wmf"/><Relationship Id="rId8" Type="http://schemas.openxmlformats.org/officeDocument/2006/relationships/oleObject" Target="../embeddings/oleObject7.bin"/><Relationship Id="rId9" Type="http://schemas.openxmlformats.org/officeDocument/2006/relationships/image" Target="../media/image74.wmf"/><Relationship Id="rId1" Type="http://schemas.openxmlformats.org/officeDocument/2006/relationships/vmlDrawing" Target="../drawings/vmlDrawing3.vml"/><Relationship Id="rId2"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8.bin"/><Relationship Id="rId5" Type="http://schemas.openxmlformats.org/officeDocument/2006/relationships/image" Target="../media/image77.wmf"/><Relationship Id="rId6" Type="http://schemas.openxmlformats.org/officeDocument/2006/relationships/oleObject" Target="../embeddings/oleObject9.bin"/><Relationship Id="rId7" Type="http://schemas.openxmlformats.org/officeDocument/2006/relationships/image" Target="../media/image78.wmf"/><Relationship Id="rId8" Type="http://schemas.openxmlformats.org/officeDocument/2006/relationships/oleObject" Target="../embeddings/oleObject10.bin"/><Relationship Id="rId9" Type="http://schemas.openxmlformats.org/officeDocument/2006/relationships/image" Target="../media/image79.wmf"/><Relationship Id="rId10" Type="http://schemas.openxmlformats.org/officeDocument/2006/relationships/image" Target="../media/image80.emf"/><Relationship Id="rId1" Type="http://schemas.openxmlformats.org/officeDocument/2006/relationships/vmlDrawing" Target="../drawings/vmlDrawing4.vml"/><Relationship Id="rId2"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76.png"/><Relationship Id="rId5" Type="http://schemas.openxmlformats.org/officeDocument/2006/relationships/oleObject" Target="../embeddings/oleObject11.bin"/><Relationship Id="rId6" Type="http://schemas.openxmlformats.org/officeDocument/2006/relationships/image" Target="../media/image82.wmf"/><Relationship Id="rId1" Type="http://schemas.openxmlformats.org/officeDocument/2006/relationships/vmlDrawing" Target="../drawings/vmlDrawing5.vml"/><Relationship Id="rId2"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76.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83.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6.png"/><Relationship Id="rId3" Type="http://schemas.openxmlformats.org/officeDocument/2006/relationships/image" Target="../media/image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techtalks.tv/talks/closing-session/60532/" TargetMode="Externa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Word Association Norms, Mutual Information and Lexicography</a:t>
            </a:r>
            <a:endParaRPr lang="en-US" dirty="0"/>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1097076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962400" y="274638"/>
            <a:ext cx="4724400" cy="1143000"/>
          </a:xfrm>
        </p:spPr>
        <p:txBody>
          <a:bodyPr/>
          <a:lstStyle/>
          <a:p>
            <a:r>
              <a:rPr lang="en-US" altLang="en-US" sz="3200"/>
              <a:t>The Disk Space Conjecture</a:t>
            </a:r>
          </a:p>
        </p:txBody>
      </p:sp>
      <p:sp>
        <p:nvSpPr>
          <p:cNvPr id="63491" name="Rectangle 3"/>
          <p:cNvSpPr>
            <a:spLocks noGrp="1" noChangeArrowheads="1"/>
          </p:cNvSpPr>
          <p:nvPr>
            <p:ph type="body" idx="1"/>
          </p:nvPr>
        </p:nvSpPr>
        <p:spPr>
          <a:xfrm>
            <a:off x="1981200" y="1828800"/>
            <a:ext cx="7848600" cy="2971800"/>
          </a:xfrm>
        </p:spPr>
        <p:txBody>
          <a:bodyPr/>
          <a:lstStyle/>
          <a:p>
            <a:pPr>
              <a:lnSpc>
                <a:spcPct val="90000"/>
              </a:lnSpc>
            </a:pPr>
            <a:r>
              <a:rPr lang="en-US" altLang="en-US">
                <a:sym typeface="Wingdings" charset="2"/>
              </a:rPr>
              <a:t>Improvements in Speech, Language (&amp; more)</a:t>
            </a:r>
          </a:p>
          <a:p>
            <a:pPr lvl="1">
              <a:lnSpc>
                <a:spcPct val="90000"/>
              </a:lnSpc>
            </a:pPr>
            <a:r>
              <a:rPr lang="en-US" altLang="en-US">
                <a:sym typeface="Wingdings" charset="2"/>
              </a:rPr>
              <a:t>are indexed to improvements in disk capacities</a:t>
            </a:r>
          </a:p>
          <a:p>
            <a:pPr lvl="1">
              <a:lnSpc>
                <a:spcPct val="90000"/>
              </a:lnSpc>
            </a:pPr>
            <a:r>
              <a:rPr lang="en-US" altLang="en-US">
                <a:sym typeface="Wingdings" charset="2"/>
              </a:rPr>
              <a:t>because disk prices  size of web  training data</a:t>
            </a:r>
          </a:p>
          <a:p>
            <a:pPr>
              <a:lnSpc>
                <a:spcPct val="90000"/>
              </a:lnSpc>
            </a:pPr>
            <a:r>
              <a:rPr lang="en-US" altLang="en-US"/>
              <a:t>2003 Prediction:</a:t>
            </a:r>
          </a:p>
          <a:p>
            <a:pPr lvl="1">
              <a:lnSpc>
                <a:spcPct val="90000"/>
              </a:lnSpc>
            </a:pPr>
            <a:r>
              <a:rPr lang="en-US" altLang="en-US"/>
              <a:t>Disks improve1000x per decade</a:t>
            </a:r>
          </a:p>
          <a:p>
            <a:pPr lvl="1">
              <a:lnSpc>
                <a:spcPct val="90000"/>
              </a:lnSpc>
            </a:pPr>
            <a:r>
              <a:rPr lang="en-US" altLang="en-US"/>
              <a:t>1TB: $1k (2003) </a:t>
            </a:r>
            <a:r>
              <a:rPr lang="en-US" altLang="en-US">
                <a:sym typeface="Wingdings" charset="2"/>
              </a:rPr>
              <a:t> $1 (2013)</a:t>
            </a:r>
            <a:endParaRPr lang="en-US" altLang="en-US"/>
          </a:p>
          <a:p>
            <a:pPr lvl="1">
              <a:lnSpc>
                <a:spcPct val="90000"/>
              </a:lnSpc>
            </a:pPr>
            <a:r>
              <a:rPr lang="en-US" altLang="en-US" b="1" i="1">
                <a:solidFill>
                  <a:srgbClr val="CC0000"/>
                </a:solidFill>
                <a:sym typeface="Wingdings" charset="2"/>
              </a:rPr>
              <a:t>Missed by 30x (a TB is currently ~ $30 &gt;&gt; $1)</a:t>
            </a:r>
          </a:p>
        </p:txBody>
      </p:sp>
      <p:pic>
        <p:nvPicPr>
          <p:cNvPr id="63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724401"/>
            <a:ext cx="60198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3493" name="Picture 5" descr="techgrow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650" y="59788"/>
            <a:ext cx="2633002" cy="18086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3494" name="Object 6"/>
          <p:cNvGraphicFramePr>
            <a:graphicFrameLocks noChangeAspect="1"/>
          </p:cNvGraphicFramePr>
          <p:nvPr>
            <p:extLst>
              <p:ext uri="{D42A27DB-BD31-4B8C-83A1-F6EECF244321}">
                <p14:modId xmlns:p14="http://schemas.microsoft.com/office/powerpoint/2010/main" val="495108356"/>
              </p:ext>
            </p:extLst>
          </p:nvPr>
        </p:nvGraphicFramePr>
        <p:xfrm>
          <a:off x="8519160" y="59787"/>
          <a:ext cx="2514600" cy="1885950"/>
        </p:xfrm>
        <a:graphic>
          <a:graphicData uri="http://schemas.openxmlformats.org/presentationml/2006/ole">
            <mc:AlternateContent xmlns:mc="http://schemas.openxmlformats.org/markup-compatibility/2006">
              <mc:Choice xmlns:v="urn:schemas-microsoft-com:vml" Requires="v">
                <p:oleObj spid="_x0000_s5151" name="Photo Editor Photo" r:id="rId5" imgW="6857143" imgH="5144218" progId="MSPhotoEd.3">
                  <p:embed/>
                </p:oleObj>
              </mc:Choice>
              <mc:Fallback>
                <p:oleObj name="Photo Editor Photo" r:id="rId5" imgW="6857143" imgH="514421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9160" y="59787"/>
                        <a:ext cx="25146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3495" name="Picture 7" descr="MP90044243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6201" y="4800600"/>
            <a:ext cx="2828925" cy="1879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832366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nodeType="clickEffect">
                                  <p:stCondLst>
                                    <p:cond delay="0"/>
                                  </p:stCondLst>
                                  <p:childTnLst>
                                    <p:set>
                                      <p:cBhvr>
                                        <p:cTn id="10" dur="1" fill="hold">
                                          <p:stCondLst>
                                            <p:cond delay="0"/>
                                          </p:stCondLst>
                                        </p:cTn>
                                        <p:tgtEl>
                                          <p:spTgt spid="63492"/>
                                        </p:tgtEl>
                                        <p:attrNameLst>
                                          <p:attrName>style.visibility</p:attrName>
                                        </p:attrNameLst>
                                      </p:cBhvr>
                                      <p:to>
                                        <p:strVal val="visible"/>
                                      </p:to>
                                    </p:set>
                                    <p:animEffect transition="in" filter="slide(fromLeft)">
                                      <p:cBhvr>
                                        <p:cTn id="11" dur="500"/>
                                        <p:tgtEl>
                                          <p:spTgt spid="6349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2" fill="hold" nodeType="clickEffect">
                                  <p:stCondLst>
                                    <p:cond delay="0"/>
                                  </p:stCondLst>
                                  <p:childTnLst>
                                    <p:set>
                                      <p:cBhvr>
                                        <p:cTn id="15" dur="1" fill="hold">
                                          <p:stCondLst>
                                            <p:cond delay="0"/>
                                          </p:stCondLst>
                                        </p:cTn>
                                        <p:tgtEl>
                                          <p:spTgt spid="63495"/>
                                        </p:tgtEl>
                                        <p:attrNameLst>
                                          <p:attrName>style.visibility</p:attrName>
                                        </p:attrNameLst>
                                      </p:cBhvr>
                                      <p:to>
                                        <p:strVal val="visible"/>
                                      </p:to>
                                    </p:set>
                                    <p:animEffect transition="in" filter="slide(fromRight)">
                                      <p:cBhvr>
                                        <p:cTn id="16" dur="5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title"/>
          </p:nvPr>
        </p:nvSpPr>
        <p:spPr/>
        <p:txBody>
          <a:bodyPr/>
          <a:lstStyle/>
          <a:p>
            <a:r>
              <a:rPr lang="en-US" altLang="en-US" sz="4000"/>
              <a:t>Disk Prices Over 30 Years</a:t>
            </a:r>
            <a:br>
              <a:rPr lang="en-US" altLang="en-US" sz="4000"/>
            </a:br>
            <a:r>
              <a:rPr lang="en-US" altLang="en-US" sz="2400">
                <a:hlinkClick r:id="rId2"/>
              </a:rPr>
              <a:t>http://www.jcmit.com/diskprice.htm</a:t>
            </a:r>
            <a:r>
              <a:rPr lang="en-US" altLang="en-US" sz="4000"/>
              <a:t> </a:t>
            </a:r>
          </a:p>
        </p:txBody>
      </p:sp>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93850"/>
            <a:ext cx="6934200" cy="5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1686" name="Oval 6"/>
          <p:cNvSpPr>
            <a:spLocks noChangeArrowheads="1"/>
          </p:cNvSpPr>
          <p:nvPr/>
        </p:nvSpPr>
        <p:spPr bwMode="auto">
          <a:xfrm>
            <a:off x="7848600" y="5562600"/>
            <a:ext cx="1981200" cy="12954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7" name="Oval 7"/>
          <p:cNvSpPr>
            <a:spLocks noChangeArrowheads="1"/>
          </p:cNvSpPr>
          <p:nvPr/>
        </p:nvSpPr>
        <p:spPr bwMode="auto">
          <a:xfrm>
            <a:off x="5410200" y="3505200"/>
            <a:ext cx="1981200" cy="1524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8" name="AutoShape 8"/>
          <p:cNvSpPr>
            <a:spLocks noChangeArrowheads="1"/>
          </p:cNvSpPr>
          <p:nvPr/>
        </p:nvSpPr>
        <p:spPr bwMode="auto">
          <a:xfrm>
            <a:off x="8953046" y="4724401"/>
            <a:ext cx="881973" cy="461665"/>
          </a:xfrm>
          <a:prstGeom prst="wedgeRectCallout">
            <a:avLst>
              <a:gd name="adj1" fmla="val -59782"/>
              <a:gd name="adj2" fmla="val 179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2400"/>
              <a:t>Flood</a:t>
            </a:r>
            <a:endParaRPr lang="en-US" altLang="en-US"/>
          </a:p>
        </p:txBody>
      </p:sp>
      <p:sp>
        <p:nvSpPr>
          <p:cNvPr id="71689" name="AutoShape 9"/>
          <p:cNvSpPr>
            <a:spLocks noChangeArrowheads="1"/>
          </p:cNvSpPr>
          <p:nvPr/>
        </p:nvSpPr>
        <p:spPr bwMode="auto">
          <a:xfrm>
            <a:off x="5181601" y="1752600"/>
            <a:ext cx="3148013" cy="831850"/>
          </a:xfrm>
          <a:prstGeom prst="wedgeRectCallout">
            <a:avLst>
              <a:gd name="adj1" fmla="val -68306"/>
              <a:gd name="adj2" fmla="val 59926"/>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2400"/>
              <a:t>191x cheaper per decade (1985-2014)</a:t>
            </a:r>
            <a:endParaRPr lang="en-US" altLang="en-US"/>
          </a:p>
        </p:txBody>
      </p:sp>
      <p:sp>
        <p:nvSpPr>
          <p:cNvPr id="71690" name="AutoShape 10"/>
          <p:cNvSpPr>
            <a:spLocks noChangeArrowheads="1"/>
          </p:cNvSpPr>
          <p:nvPr/>
        </p:nvSpPr>
        <p:spPr bwMode="auto">
          <a:xfrm>
            <a:off x="7391401" y="2667000"/>
            <a:ext cx="3148013" cy="831850"/>
          </a:xfrm>
          <a:prstGeom prst="wedgeRectCallout">
            <a:avLst>
              <a:gd name="adj1" fmla="val -61144"/>
              <a:gd name="adj2" fmla="val 6106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2400"/>
              <a:t>1750x cheaper per decade (1995-2003)</a:t>
            </a:r>
            <a:endParaRPr lang="en-US" altLang="en-US"/>
          </a:p>
        </p:txBody>
      </p:sp>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882045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1689"/>
                                        </p:tgtEl>
                                        <p:attrNameLst>
                                          <p:attrName>style.visibility</p:attrName>
                                        </p:attrNameLst>
                                      </p:cBhvr>
                                      <p:to>
                                        <p:strVal val="visible"/>
                                      </p:to>
                                    </p:set>
                                    <p:animEffect transition="in" filter="slide(fromTop)">
                                      <p:cBhvr>
                                        <p:cTn id="7" dur="500"/>
                                        <p:tgtEl>
                                          <p:spTgt spid="716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71687"/>
                                        </p:tgtEl>
                                        <p:attrNameLst>
                                          <p:attrName>style.visibility</p:attrName>
                                        </p:attrNameLst>
                                      </p:cBhvr>
                                      <p:to>
                                        <p:strVal val="visible"/>
                                      </p:to>
                                    </p:set>
                                    <p:animEffect transition="in" filter="slide(fromRight)">
                                      <p:cBhvr>
                                        <p:cTn id="12" dur="500"/>
                                        <p:tgtEl>
                                          <p:spTgt spid="716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71690"/>
                                        </p:tgtEl>
                                        <p:attrNameLst>
                                          <p:attrName>style.visibility</p:attrName>
                                        </p:attrNameLst>
                                      </p:cBhvr>
                                      <p:to>
                                        <p:strVal val="visible"/>
                                      </p:to>
                                    </p:set>
                                    <p:animEffect transition="in" filter="slide(fromTop)">
                                      <p:cBhvr>
                                        <p:cTn id="17" dur="500"/>
                                        <p:tgtEl>
                                          <p:spTgt spid="716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71686"/>
                                        </p:tgtEl>
                                        <p:attrNameLst>
                                          <p:attrName>style.visibility</p:attrName>
                                        </p:attrNameLst>
                                      </p:cBhvr>
                                      <p:to>
                                        <p:strVal val="visible"/>
                                      </p:to>
                                    </p:set>
                                    <p:animEffect transition="in" filter="slide(fromRight)">
                                      <p:cBhvr>
                                        <p:cTn id="22" dur="500"/>
                                        <p:tgtEl>
                                          <p:spTgt spid="716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71688"/>
                                        </p:tgtEl>
                                        <p:attrNameLst>
                                          <p:attrName>style.visibility</p:attrName>
                                        </p:attrNameLst>
                                      </p:cBhvr>
                                      <p:to>
                                        <p:strVal val="visible"/>
                                      </p:to>
                                    </p:set>
                                    <p:animEffect transition="in" filter="slide(fromTop)">
                                      <p:cBhvr>
                                        <p:cTn id="27" dur="5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nimBg="1"/>
      <p:bldP spid="71687" grpId="0" animBg="1"/>
      <p:bldP spid="71688" grpId="0" animBg="1"/>
      <p:bldP spid="71689" grpId="0" animBg="1"/>
      <p:bldP spid="7169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rot="16200000">
            <a:off x="-1559024" y="2312663"/>
            <a:ext cx="6262050" cy="2005281"/>
          </a:xfrm>
        </p:spPr>
        <p:txBody>
          <a:bodyPr>
            <a:normAutofit/>
          </a:bodyPr>
          <a:lstStyle/>
          <a:p>
            <a:r>
              <a:rPr lang="en-US" altLang="en-US" sz="4000" dirty="0"/>
              <a:t>Moore’s Law: Different Time Constants for Different Things</a:t>
            </a:r>
            <a:br>
              <a:rPr lang="en-US" altLang="en-US" sz="4000" dirty="0"/>
            </a:br>
            <a:r>
              <a:rPr lang="en-US" altLang="en-US" sz="4000" dirty="0" smtClean="0"/>
              <a:t> </a:t>
            </a:r>
            <a:r>
              <a:rPr lang="en-US" altLang="en-US" sz="4000" dirty="0" smtClean="0">
                <a:hlinkClick r:id="rId2"/>
              </a:rPr>
              <a:t>https://archive.is/3pgVP</a:t>
            </a:r>
            <a:r>
              <a:rPr lang="en-US" altLang="en-US" sz="4000" dirty="0" smtClean="0"/>
              <a:t> </a:t>
            </a:r>
            <a:endParaRPr lang="en-US" altLang="en-US" sz="6000" dirty="0"/>
          </a:p>
        </p:txBody>
      </p:sp>
      <p:pic>
        <p:nvPicPr>
          <p:cNvPr id="2" name="Picture 1"/>
          <p:cNvPicPr>
            <a:picLocks noChangeAspect="1"/>
          </p:cNvPicPr>
          <p:nvPr/>
        </p:nvPicPr>
        <p:blipFill>
          <a:blip r:embed="rId3"/>
          <a:stretch>
            <a:fillRect/>
          </a:stretch>
        </p:blipFill>
        <p:spPr>
          <a:xfrm>
            <a:off x="3622347" y="184280"/>
            <a:ext cx="8389872" cy="6292404"/>
          </a:xfrm>
          <a:prstGeom prst="rect">
            <a:avLst/>
          </a:prstGeom>
        </p:spPr>
      </p:pic>
      <p:sp>
        <p:nvSpPr>
          <p:cNvPr id="3" name="Date Placeholder 2"/>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4566830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199" y="365125"/>
            <a:ext cx="8518275" cy="892645"/>
          </a:xfrm>
          <a:solidFill>
            <a:srgbClr val="FFFF00"/>
          </a:solidFill>
        </p:spPr>
        <p:txBody>
          <a:bodyPr>
            <a:normAutofit fontScale="90000"/>
          </a:bodyPr>
          <a:lstStyle/>
          <a:p>
            <a:r>
              <a:rPr lang="en-US" dirty="0" smtClean="0"/>
              <a:t>Word </a:t>
            </a:r>
            <a:r>
              <a:rPr lang="en-US" smtClean="0"/>
              <a:t>Association Norms: Doctor / Nurse</a:t>
            </a:r>
            <a:endParaRPr lang="en-US" dirty="0"/>
          </a:p>
        </p:txBody>
      </p:sp>
      <p:sp>
        <p:nvSpPr>
          <p:cNvPr id="8" name="Date Placeholder 1"/>
          <p:cNvSpPr>
            <a:spLocks noGrp="1"/>
          </p:cNvSpPr>
          <p:nvPr>
            <p:ph type="dt" sz="half" idx="10"/>
          </p:nvPr>
        </p:nvSpPr>
        <p:spPr/>
        <p:txBody>
          <a:bodyPr/>
          <a:lstStyle/>
          <a:p>
            <a:r>
              <a:rPr lang="en-US" smtClean="0"/>
              <a:t>9/15/17</a:t>
            </a:r>
            <a:endParaRPr lang="en-US"/>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87330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084" y="1778295"/>
            <a:ext cx="7298965" cy="1948543"/>
          </a:xfrm>
          <a:prstGeom prst="rect">
            <a:avLst/>
          </a:prstGeom>
        </p:spPr>
      </p:pic>
      <p:sp>
        <p:nvSpPr>
          <p:cNvPr id="5" name="Title 4"/>
          <p:cNvSpPr>
            <a:spLocks noGrp="1"/>
          </p:cNvSpPr>
          <p:nvPr>
            <p:ph type="title"/>
          </p:nvPr>
        </p:nvSpPr>
        <p:spPr/>
        <p:txBody>
          <a:bodyPr>
            <a:noAutofit/>
          </a:bodyPr>
          <a:lstStyle/>
          <a:p>
            <a:pPr algn="ctr"/>
            <a:r>
              <a:rPr lang="en-US" sz="4800" dirty="0" smtClean="0"/>
              <a:t>Priming &amp; Word Associations</a:t>
            </a:r>
            <a:r>
              <a:rPr lang="en-US" sz="2800" dirty="0" smtClean="0"/>
              <a:t/>
            </a:r>
            <a:br>
              <a:rPr lang="en-US" sz="2800" dirty="0" smtClean="0"/>
            </a:br>
            <a:r>
              <a:rPr lang="en-US" sz="2800" dirty="0" smtClean="0"/>
              <a:t>Task: Subject is given two strings and responds “yes” if both are words</a:t>
            </a:r>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6" y="1948543"/>
            <a:ext cx="4384198"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58" y="3556590"/>
            <a:ext cx="7695342" cy="3159896"/>
          </a:xfrm>
          <a:prstGeom prst="rect">
            <a:avLst/>
          </a:prstGeom>
        </p:spPr>
      </p:pic>
      <p:sp>
        <p:nvSpPr>
          <p:cNvPr id="10" name="Rounded Rectangle 9"/>
          <p:cNvSpPr/>
          <p:nvPr/>
        </p:nvSpPr>
        <p:spPr>
          <a:xfrm>
            <a:off x="4884147" y="5505133"/>
            <a:ext cx="6941902" cy="38403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7510" y="3344762"/>
            <a:ext cx="3797588" cy="38207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66178" y="3439886"/>
            <a:ext cx="1306165" cy="30774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68359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Pointwise Mutual Information (PMI)</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9" y="1380878"/>
            <a:ext cx="4065770" cy="3582400"/>
          </a:xfrm>
        </p:spPr>
      </p:pic>
      <p:sp>
        <p:nvSpPr>
          <p:cNvPr id="10" name="Content Placeholder 9"/>
          <p:cNvSpPr>
            <a:spLocks noGrp="1"/>
          </p:cNvSpPr>
          <p:nvPr>
            <p:ph sz="half" idx="2"/>
          </p:nvPr>
        </p:nvSpPr>
        <p:spPr>
          <a:xfrm>
            <a:off x="4125517" y="1380878"/>
            <a:ext cx="5018483" cy="4379276"/>
          </a:xfrm>
        </p:spPr>
        <p:txBody>
          <a:bodyPr>
            <a:noAutofit/>
          </a:bodyPr>
          <a:lstStyle/>
          <a:p>
            <a:r>
              <a:rPr lang="en-US" sz="2400" dirty="0" smtClean="0"/>
              <a:t>Simple interpretation</a:t>
            </a:r>
          </a:p>
          <a:p>
            <a:pPr lvl="1"/>
            <a:r>
              <a:rPr lang="en-US" sz="2000" dirty="0" smtClean="0"/>
              <a:t>PMI compares P(</a:t>
            </a:r>
            <a:r>
              <a:rPr lang="en-US" sz="2000" dirty="0" err="1" smtClean="0"/>
              <a:t>x,y</a:t>
            </a:r>
            <a:r>
              <a:rPr lang="en-US" sz="2000" dirty="0" smtClean="0"/>
              <a:t>) with chance</a:t>
            </a:r>
          </a:p>
          <a:p>
            <a:pPr lvl="2"/>
            <a:r>
              <a:rPr lang="en-US" sz="1800" dirty="0" smtClean="0"/>
              <a:t>Chance = P(x) P(y)</a:t>
            </a:r>
          </a:p>
          <a:p>
            <a:pPr lvl="1"/>
            <a:r>
              <a:rPr lang="en-US" sz="2000" dirty="0" smtClean="0"/>
              <a:t>If </a:t>
            </a:r>
            <a:r>
              <a:rPr lang="en-US" sz="2000" dirty="0"/>
              <a:t>there is a genuine </a:t>
            </a:r>
            <a:r>
              <a:rPr lang="en-US" sz="2000" dirty="0" smtClean="0"/>
              <a:t>association</a:t>
            </a:r>
          </a:p>
          <a:p>
            <a:pPr lvl="2"/>
            <a:r>
              <a:rPr lang="en-US" sz="1800" dirty="0" smtClean="0"/>
              <a:t>then P(</a:t>
            </a:r>
            <a:r>
              <a:rPr lang="en-US" sz="1800" dirty="0" err="1" smtClean="0"/>
              <a:t>x,y</a:t>
            </a:r>
            <a:r>
              <a:rPr lang="en-US" sz="1800" dirty="0" smtClean="0"/>
              <a:t>) &gt;&gt; P(x</a:t>
            </a:r>
            <a:r>
              <a:rPr lang="en-US" sz="1800" dirty="0"/>
              <a:t>) P(y</a:t>
            </a:r>
            <a:r>
              <a:rPr lang="en-US" sz="1800" dirty="0" smtClean="0"/>
              <a:t>)</a:t>
            </a:r>
          </a:p>
          <a:p>
            <a:pPr lvl="1"/>
            <a:r>
              <a:rPr lang="en-US" sz="2000" dirty="0" smtClean="0"/>
              <a:t>Uninteresting associations</a:t>
            </a:r>
          </a:p>
          <a:p>
            <a:pPr lvl="2"/>
            <a:r>
              <a:rPr lang="en-US" sz="1800" dirty="0" smtClean="0"/>
              <a:t>P(</a:t>
            </a:r>
            <a:r>
              <a:rPr lang="en-US" sz="1800" dirty="0" err="1" smtClean="0"/>
              <a:t>x,y</a:t>
            </a:r>
            <a:r>
              <a:rPr lang="en-US" sz="1800" dirty="0" smtClean="0"/>
              <a:t>) ≈ P(x) P(y)</a:t>
            </a:r>
          </a:p>
          <a:p>
            <a:r>
              <a:rPr lang="en-US" sz="2400" dirty="0" smtClean="0"/>
              <a:t>Popular applications (lexicography)</a:t>
            </a:r>
          </a:p>
          <a:p>
            <a:pPr lvl="1"/>
            <a:r>
              <a:rPr lang="en-US" sz="2000" dirty="0" smtClean="0"/>
              <a:t>more like hypothesis testing</a:t>
            </a:r>
          </a:p>
          <a:p>
            <a:pPr lvl="2"/>
            <a:r>
              <a:rPr lang="en-US" sz="1800" dirty="0"/>
              <a:t>f</a:t>
            </a:r>
            <a:r>
              <a:rPr lang="en-US" sz="1800" dirty="0" smtClean="0"/>
              <a:t>ocus on largest PMI</a:t>
            </a:r>
          </a:p>
          <a:p>
            <a:pPr lvl="3"/>
            <a:r>
              <a:rPr lang="en-US" sz="1600" dirty="0" smtClean="0"/>
              <a:t>where we can reject null hypothesis</a:t>
            </a:r>
          </a:p>
          <a:p>
            <a:pPr lvl="3"/>
            <a:r>
              <a:rPr lang="en-US" sz="1600" dirty="0" smtClean="0"/>
              <a:t>null hypo: uninteresting</a:t>
            </a:r>
          </a:p>
          <a:p>
            <a:pPr lvl="1"/>
            <a:r>
              <a:rPr lang="en-US" sz="2000" dirty="0" smtClean="0"/>
              <a:t>less like language modeling for speech</a:t>
            </a:r>
            <a:r>
              <a:rPr lang="en-US" sz="2000" dirty="0"/>
              <a:t> </a:t>
            </a:r>
            <a:r>
              <a:rPr lang="en-US" sz="2000" dirty="0" smtClean="0"/>
              <a:t>and machine translation</a:t>
            </a:r>
          </a:p>
        </p:txBody>
      </p:sp>
      <p:sp>
        <p:nvSpPr>
          <p:cNvPr id="8" name="Date Placeholder 7"/>
          <p:cNvSpPr>
            <a:spLocks noGrp="1"/>
          </p:cNvSpPr>
          <p:nvPr>
            <p:ph type="dt" sz="half" idx="10"/>
          </p:nvPr>
        </p:nvSpPr>
        <p:spPr/>
        <p:txBody>
          <a:bodyPr/>
          <a:lstStyle/>
          <a:p>
            <a:r>
              <a:rPr lang="en-US" smtClean="0"/>
              <a:t>9/15/17</a:t>
            </a:r>
            <a:endParaRPr lang="en-US"/>
          </a:p>
        </p:txBody>
      </p:sp>
      <p:sp>
        <p:nvSpPr>
          <p:cNvPr id="6" name="Rounded Rectangle 5"/>
          <p:cNvSpPr/>
          <p:nvPr/>
        </p:nvSpPr>
        <p:spPr>
          <a:xfrm>
            <a:off x="2249004" y="2519913"/>
            <a:ext cx="182538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713237" y="3629091"/>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127" y="1380878"/>
            <a:ext cx="2794146" cy="5391244"/>
          </a:xfrm>
          <a:prstGeom prst="rect">
            <a:avLst/>
          </a:prstGeom>
        </p:spPr>
      </p:pic>
      <p:sp>
        <p:nvSpPr>
          <p:cNvPr id="13" name="Rounded Rectangle 12"/>
          <p:cNvSpPr/>
          <p:nvPr/>
        </p:nvSpPr>
        <p:spPr>
          <a:xfrm>
            <a:off x="10411623" y="4145988"/>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274568" y="2151726"/>
            <a:ext cx="148510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9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animBg="1"/>
      <p:bldP spid="11"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for computing P(</a:t>
            </a:r>
            <a:r>
              <a:rPr lang="en-US" dirty="0" err="1" smtClean="0"/>
              <a:t>x,y</a:t>
            </a:r>
            <a:r>
              <a:rPr lang="en-US" dirty="0" smtClean="0"/>
              <a:t>)</a:t>
            </a:r>
            <a:endParaRPr lang="en-US" dirty="0"/>
          </a:p>
        </p:txBody>
      </p:sp>
      <p:sp>
        <p:nvSpPr>
          <p:cNvPr id="3" name="Content Placeholder 2"/>
          <p:cNvSpPr>
            <a:spLocks noGrp="1"/>
          </p:cNvSpPr>
          <p:nvPr>
            <p:ph sz="half" idx="1"/>
          </p:nvPr>
        </p:nvSpPr>
        <p:spPr>
          <a:xfrm>
            <a:off x="273377" y="1825625"/>
            <a:ext cx="6326259" cy="4754284"/>
          </a:xfrm>
        </p:spPr>
        <p:txBody>
          <a:bodyPr>
            <a:normAutofit fontScale="92500" lnSpcReduction="10000"/>
          </a:bodyPr>
          <a:lstStyle/>
          <a:p>
            <a:r>
              <a:rPr lang="en-US" dirty="0" smtClean="0"/>
              <a:t>Bigrams: </a:t>
            </a:r>
          </a:p>
          <a:p>
            <a:pPr lvl="1"/>
            <a:r>
              <a:rPr lang="en-US" dirty="0" smtClean="0"/>
              <a:t>rectangular window with width of 1 word</a:t>
            </a:r>
          </a:p>
          <a:p>
            <a:r>
              <a:rPr lang="en-US" dirty="0" err="1" smtClean="0"/>
              <a:t>Ngrams</a:t>
            </a:r>
            <a:endParaRPr lang="en-US" dirty="0" smtClean="0"/>
          </a:p>
          <a:p>
            <a:pPr lvl="1"/>
            <a:r>
              <a:rPr lang="en-US" dirty="0" smtClean="0"/>
              <a:t>rectangular window with width of n-1 words</a:t>
            </a:r>
          </a:p>
          <a:p>
            <a:r>
              <a:rPr lang="en-US" dirty="0" smtClean="0"/>
              <a:t>More generally</a:t>
            </a:r>
          </a:p>
          <a:p>
            <a:pPr lvl="1"/>
            <a:r>
              <a:rPr lang="en-US" dirty="0" smtClean="0"/>
              <a:t>Windows need not be rectangular</a:t>
            </a:r>
          </a:p>
          <a:p>
            <a:pPr lvl="1"/>
            <a:r>
              <a:rPr lang="en-US" dirty="0" smtClean="0"/>
              <a:t>Or symmetric around 0 </a:t>
            </a:r>
          </a:p>
          <a:p>
            <a:pPr lvl="2"/>
            <a:r>
              <a:rPr lang="en-US" dirty="0" smtClean="0"/>
              <a:t>(Mutual Information is symmetric </a:t>
            </a:r>
          </a:p>
          <a:p>
            <a:pPr lvl="2"/>
            <a:r>
              <a:rPr lang="en-US" dirty="0" smtClean="0"/>
              <a:t>but “Association Measure” is not)</a:t>
            </a:r>
          </a:p>
          <a:p>
            <a:r>
              <a:rPr lang="en-US" dirty="0" smtClean="0"/>
              <a:t>Convenient to assume windows sum to 1</a:t>
            </a:r>
          </a:p>
          <a:p>
            <a:r>
              <a:rPr lang="en-US" dirty="0" smtClean="0"/>
              <a:t>More interesting windows</a:t>
            </a:r>
          </a:p>
          <a:p>
            <a:pPr lvl="1"/>
            <a:r>
              <a:rPr lang="en-US" dirty="0" smtClean="0"/>
              <a:t>Parse Trees / SVO</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99636" y="1419205"/>
            <a:ext cx="5457247" cy="5339813"/>
          </a:xfrm>
        </p:spPr>
      </p:pic>
      <p:sp>
        <p:nvSpPr>
          <p:cNvPr id="7" name="Date Placeholder 6"/>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138059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OCR Application</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2377" y="1496406"/>
            <a:ext cx="7700579" cy="4715857"/>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36229" y="3612778"/>
            <a:ext cx="8043193" cy="2788021"/>
          </a:xfrm>
        </p:spPr>
      </p:pic>
      <p:sp>
        <p:nvSpPr>
          <p:cNvPr id="7" name="Date Placeholder 6"/>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196777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Applications in Lexicography</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189" y="1323476"/>
            <a:ext cx="5264671" cy="5534524"/>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47544" y="1486417"/>
            <a:ext cx="6344938" cy="4690545"/>
          </a:xfrm>
        </p:spPr>
      </p:pic>
      <p:sp>
        <p:nvSpPr>
          <p:cNvPr id="8" name="Date Placeholder 7"/>
          <p:cNvSpPr>
            <a:spLocks noGrp="1"/>
          </p:cNvSpPr>
          <p:nvPr>
            <p:ph type="dt" sz="half" idx="10"/>
          </p:nvPr>
        </p:nvSpPr>
        <p:spPr/>
        <p:txBody>
          <a:bodyPr/>
          <a:lstStyle/>
          <a:p>
            <a:r>
              <a:rPr lang="en-US" smtClean="0"/>
              <a:t>9/15/17</a:t>
            </a:r>
            <a:endParaRPr lang="en-US"/>
          </a:p>
        </p:txBody>
      </p:sp>
      <p:sp>
        <p:nvSpPr>
          <p:cNvPr id="10" name="Rounded Rectangle 9"/>
          <p:cNvSpPr/>
          <p:nvPr/>
        </p:nvSpPr>
        <p:spPr>
          <a:xfrm>
            <a:off x="5701910" y="3244984"/>
            <a:ext cx="6241387" cy="20058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841020" y="2841021"/>
            <a:ext cx="165868" cy="2364680"/>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324301" y="3287587"/>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324301" y="4247886"/>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334344" y="5250788"/>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334343" y="2614025"/>
            <a:ext cx="138199" cy="3639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334343" y="1344068"/>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334343" y="1821804"/>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503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50000" t="56154" r="18750" b="4615"/>
          <a:stretch>
            <a:fillRect/>
          </a:stretch>
        </p:blipFill>
        <p:spPr bwMode="auto">
          <a:xfrm>
            <a:off x="256390" y="1850771"/>
            <a:ext cx="7162800" cy="4870704"/>
          </a:xfrm>
          <a:prstGeom prst="rect">
            <a:avLst/>
          </a:prstGeom>
          <a:noFill/>
          <a:ln w="9525">
            <a:noFill/>
            <a:miter lim="800000"/>
            <a:headEnd/>
            <a:tailEnd/>
          </a:ln>
        </p:spPr>
      </p:pic>
      <p:sp>
        <p:nvSpPr>
          <p:cNvPr id="3" name="Title 2"/>
          <p:cNvSpPr>
            <a:spLocks noGrp="1"/>
          </p:cNvSpPr>
          <p:nvPr>
            <p:ph type="title"/>
          </p:nvPr>
        </p:nvSpPr>
        <p:spPr/>
        <p:txBody>
          <a:bodyPr>
            <a:normAutofit fontScale="90000"/>
          </a:bodyPr>
          <a:lstStyle/>
          <a:p>
            <a:r>
              <a:rPr lang="en-US" dirty="0"/>
              <a:t>Proper Place for Automation: </a:t>
            </a:r>
            <a:r>
              <a:rPr lang="en-US" dirty="0" smtClean="0"/>
              <a:t>Start with Drudgery</a:t>
            </a:r>
            <a:r>
              <a:rPr lang="en-US" sz="3600" dirty="0"/>
              <a:t/>
            </a:r>
            <a:br>
              <a:rPr lang="en-US" sz="3600" dirty="0"/>
            </a:br>
            <a:r>
              <a:rPr lang="en-US" sz="2700" dirty="0"/>
              <a:t>(Support our </a:t>
            </a:r>
            <a:r>
              <a:rPr lang="en-US" sz="2700" dirty="0" smtClean="0"/>
              <a:t>colleagues; don’t talk too much about taking away jobs they </a:t>
            </a:r>
            <a:r>
              <a:rPr lang="en-US" sz="2700" dirty="0"/>
              <a:t>love to </a:t>
            </a:r>
            <a:r>
              <a:rPr lang="en-US" sz="2700" dirty="0" smtClean="0"/>
              <a:t>do)</a:t>
            </a:r>
            <a:endParaRPr lang="en-US" sz="2700" dirty="0"/>
          </a:p>
        </p:txBody>
      </p:sp>
      <p:sp>
        <p:nvSpPr>
          <p:cNvPr id="5" name="Rounded Rectangle 4"/>
          <p:cNvSpPr/>
          <p:nvPr/>
        </p:nvSpPr>
        <p:spPr>
          <a:xfrm>
            <a:off x="377368" y="2469824"/>
            <a:ext cx="6920844"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smtClean="0"/>
              <a:t>9/15/17</a:t>
            </a:r>
            <a:endParaRPr lang="en-US"/>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612" y="1599211"/>
            <a:ext cx="3947458" cy="30376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8992" y="3573747"/>
            <a:ext cx="4306416" cy="3216372"/>
          </a:xfrm>
          <a:prstGeom prst="rect">
            <a:avLst/>
          </a:prstGeom>
        </p:spPr>
      </p:pic>
      <p:sp>
        <p:nvSpPr>
          <p:cNvPr id="9" name="Rounded Rectangle 8"/>
          <p:cNvSpPr/>
          <p:nvPr/>
        </p:nvSpPr>
        <p:spPr>
          <a:xfrm>
            <a:off x="6226896" y="3755406"/>
            <a:ext cx="693948"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t>
            </a:r>
            <a:endParaRPr lang="en-US" dirty="0"/>
          </a:p>
        </p:txBody>
      </p:sp>
      <p:sp>
        <p:nvSpPr>
          <p:cNvPr id="3" name="Content Placeholder 2"/>
          <p:cNvSpPr>
            <a:spLocks noGrp="1"/>
          </p:cNvSpPr>
          <p:nvPr>
            <p:ph idx="1"/>
          </p:nvPr>
        </p:nvSpPr>
        <p:spPr/>
        <p:txBody>
          <a:bodyPr/>
          <a:lstStyle/>
          <a:p>
            <a:r>
              <a:rPr lang="en-US" dirty="0" smtClean="0"/>
              <a:t>Summarize main points of paper</a:t>
            </a:r>
          </a:p>
          <a:p>
            <a:r>
              <a:rPr lang="en-US" dirty="0" smtClean="0"/>
              <a:t>Call out</a:t>
            </a:r>
          </a:p>
          <a:p>
            <a:pPr lvl="1"/>
            <a:r>
              <a:rPr lang="en-US" dirty="0" smtClean="0"/>
              <a:t>some highlights of subsequent literature</a:t>
            </a:r>
          </a:p>
          <a:p>
            <a:pPr lvl="1"/>
            <a:r>
              <a:rPr lang="en-US" dirty="0" smtClean="0"/>
              <a:t>suggestions for future work</a:t>
            </a:r>
          </a:p>
          <a:p>
            <a:endParaRPr lang="en-US" dirty="0"/>
          </a:p>
        </p:txBody>
      </p:sp>
      <p:sp>
        <p:nvSpPr>
          <p:cNvPr id="4" name="Date Placeholder 3"/>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479332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001159"/>
          </a:xfrm>
        </p:spPr>
        <p:txBody>
          <a:bodyPr/>
          <a:lstStyle/>
          <a:p>
            <a:r>
              <a:rPr lang="en-US" dirty="0" smtClean="0"/>
              <a:t>Patrick found tables like this very exciting</a:t>
            </a:r>
            <a:endParaRPr lang="en-US" dirty="0"/>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51423"/>
          <a:stretch/>
        </p:blipFill>
        <p:spPr>
          <a:xfrm>
            <a:off x="60492" y="1288679"/>
            <a:ext cx="6217079" cy="4373157"/>
          </a:xfrm>
        </p:spPr>
      </p:pic>
      <p:pic>
        <p:nvPicPr>
          <p:cNvPr id="9"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466" t="48577"/>
          <a:stretch/>
        </p:blipFill>
        <p:spPr>
          <a:xfrm>
            <a:off x="6586870" y="1839542"/>
            <a:ext cx="5311140" cy="4013679"/>
          </a:xfrm>
        </p:spPr>
      </p:pic>
      <p:sp>
        <p:nvSpPr>
          <p:cNvPr id="7" name="Rounded Rectangle 6"/>
          <p:cNvSpPr/>
          <p:nvPr/>
        </p:nvSpPr>
        <p:spPr>
          <a:xfrm>
            <a:off x="10762825" y="4543721"/>
            <a:ext cx="656542" cy="230297"/>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0890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551467" y="2449899"/>
            <a:ext cx="6044609" cy="1325563"/>
          </a:xfrm>
          <a:solidFill>
            <a:srgbClr val="FFFF00"/>
          </a:solidFill>
        </p:spPr>
        <p:txBody>
          <a:bodyPr>
            <a:noAutofit/>
          </a:bodyPr>
          <a:lstStyle/>
          <a:p>
            <a:r>
              <a:rPr lang="en-US" i="1" dirty="0" smtClean="0"/>
              <a:t>Save</a:t>
            </a:r>
            <a:r>
              <a:rPr lang="en-US" dirty="0" smtClean="0"/>
              <a:t> &lt;good&gt; </a:t>
            </a:r>
            <a:r>
              <a:rPr lang="en-US" i="1" dirty="0" smtClean="0"/>
              <a:t>from</a:t>
            </a:r>
            <a:r>
              <a:rPr lang="en-US" dirty="0" smtClean="0"/>
              <a:t> &lt;bad&gt;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493" y="0"/>
            <a:ext cx="6045200" cy="8704620"/>
          </a:xfrm>
          <a:prstGeom prst="rect">
            <a:avLst/>
          </a:prstGeom>
        </p:spPr>
      </p:pic>
      <p:sp>
        <p:nvSpPr>
          <p:cNvPr id="5" name="Date Placeholder 4"/>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6288378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Save good shoppers from their evil $$</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7904" r="7366" b="8518"/>
          <a:stretch/>
        </p:blipFill>
        <p:spPr>
          <a:xfrm>
            <a:off x="395856" y="1535501"/>
            <a:ext cx="10280554" cy="2169946"/>
          </a:xfrm>
          <a:prstGeom prst="rect">
            <a:avLst/>
          </a:prstGeom>
        </p:spPr>
      </p:pic>
      <p:sp>
        <p:nvSpPr>
          <p:cNvPr id="6" name="Rectangular Callout 5"/>
          <p:cNvSpPr/>
          <p:nvPr/>
        </p:nvSpPr>
        <p:spPr>
          <a:xfrm>
            <a:off x="5607719" y="4252363"/>
            <a:ext cx="3051965" cy="867266"/>
          </a:xfrm>
          <a:prstGeom prst="wedgeRectCallout">
            <a:avLst>
              <a:gd name="adj1" fmla="val -37131"/>
              <a:gd name="adj2" fmla="val -1068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Patrick wanted me to “fix” </a:t>
            </a:r>
            <a:r>
              <a:rPr lang="en-US" sz="2800"/>
              <a:t>my bug</a:t>
            </a:r>
            <a:endParaRPr lang="en-US" sz="2800" dirty="0"/>
          </a:p>
        </p:txBody>
      </p:sp>
      <p:sp>
        <p:nvSpPr>
          <p:cNvPr id="7" name="Rounded Rectangle 6"/>
          <p:cNvSpPr/>
          <p:nvPr/>
        </p:nvSpPr>
        <p:spPr>
          <a:xfrm>
            <a:off x="5536135" y="3383098"/>
            <a:ext cx="876169" cy="252952"/>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1105668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3420" y="6099142"/>
            <a:ext cx="10515600" cy="879983"/>
          </a:xfrm>
        </p:spPr>
        <p:txBody>
          <a:bodyPr>
            <a:noAutofit/>
          </a:bodyPr>
          <a:lstStyle/>
          <a:p>
            <a:r>
              <a:rPr lang="en-US" sz="1100" dirty="0" smtClean="0">
                <a:hlinkClick r:id="rId2"/>
              </a:rPr>
              <a:t>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a:t>
            </a:r>
            <a:endParaRPr lang="en-US" sz="11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3940" y="235670"/>
            <a:ext cx="7978060" cy="5997854"/>
          </a:xfrm>
        </p:spPr>
      </p:pic>
      <p:sp>
        <p:nvSpPr>
          <p:cNvPr id="7" name="Rectangle 6"/>
          <p:cNvSpPr/>
          <p:nvPr/>
        </p:nvSpPr>
        <p:spPr>
          <a:xfrm>
            <a:off x="310184" y="418093"/>
            <a:ext cx="3378810" cy="707886"/>
          </a:xfrm>
          <a:prstGeom prst="rect">
            <a:avLst/>
          </a:prstGeom>
        </p:spPr>
        <p:txBody>
          <a:bodyPr wrap="none">
            <a:spAutoFit/>
          </a:bodyPr>
          <a:lstStyle/>
          <a:p>
            <a:r>
              <a:rPr lang="en-US" sz="4000" dirty="0" smtClean="0"/>
              <a:t>Google </a:t>
            </a:r>
            <a:r>
              <a:rPr lang="en-US" sz="4000" dirty="0" err="1" smtClean="0"/>
              <a:t>Ngrams</a:t>
            </a:r>
            <a:endParaRPr lang="en-US" sz="4000" dirty="0"/>
          </a:p>
        </p:txBody>
      </p:sp>
      <p:sp>
        <p:nvSpPr>
          <p:cNvPr id="8" name="Date Placeholder 7"/>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6939166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from ≠ save X from 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sp>
        <p:nvSpPr>
          <p:cNvPr id="5" name="Date Placeholder 4"/>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8214375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941190" cy="1501382"/>
          </a:xfrm>
        </p:spPr>
        <p:txBody>
          <a:bodyPr>
            <a:normAutofit/>
          </a:bodyPr>
          <a:lstStyle/>
          <a:p>
            <a:r>
              <a:rPr lang="en-US" dirty="0" smtClean="0"/>
              <a:t>save from </a:t>
            </a:r>
            <a:r>
              <a:rPr lang="en-US" smtClean="0"/>
              <a:t>≠ </a:t>
            </a:r>
            <a:br>
              <a:rPr lang="en-US" smtClean="0"/>
            </a:br>
            <a:r>
              <a:rPr lang="en-US" smtClean="0"/>
              <a:t>save </a:t>
            </a:r>
            <a:r>
              <a:rPr lang="en-US" dirty="0" smtClean="0"/>
              <a:t>X from 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691" y="0"/>
            <a:ext cx="6383671" cy="6858000"/>
          </a:xfrm>
          <a:prstGeom prst="rect">
            <a:avLst/>
          </a:prstGeom>
        </p:spPr>
      </p:pic>
      <p:sp>
        <p:nvSpPr>
          <p:cNvPr id="5" name="Date Placeholder 4"/>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9881767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l="50000" t="22308" r="18750" b="43846"/>
          <a:stretch>
            <a:fillRect/>
          </a:stretch>
        </p:blipFill>
        <p:spPr bwMode="auto">
          <a:xfrm>
            <a:off x="1524003" y="914400"/>
            <a:ext cx="8832273" cy="5181600"/>
          </a:xfrm>
          <a:prstGeom prst="rect">
            <a:avLst/>
          </a:prstGeom>
          <a:noFill/>
          <a:ln w="9525">
            <a:noFill/>
            <a:miter lim="800000"/>
            <a:headEnd/>
            <a:tailEnd/>
          </a:ln>
        </p:spPr>
      </p:pic>
      <p:sp>
        <p:nvSpPr>
          <p:cNvPr id="3" name="Rounded Rectangle 2"/>
          <p:cNvSpPr/>
          <p:nvPr/>
        </p:nvSpPr>
        <p:spPr>
          <a:xfrm>
            <a:off x="1038389" y="1652116"/>
            <a:ext cx="9317887" cy="319101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174840" y="4880344"/>
            <a:ext cx="9245067" cy="129185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51583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smtClean="0">
                <a:solidFill>
                  <a:schemeClr val="bg1">
                    <a:lumMod val="75000"/>
                  </a:schemeClr>
                </a:solidFill>
              </a:rPr>
              <a:t>Summarize main points of paper</a:t>
            </a:r>
          </a:p>
          <a:p>
            <a:r>
              <a:rPr lang="en-US" dirty="0" smtClean="0"/>
              <a:t>Call out</a:t>
            </a:r>
          </a:p>
          <a:p>
            <a:pPr lvl="1">
              <a:buFont typeface="Wingdings" charset="2"/>
              <a:buChar char="Ø"/>
            </a:pPr>
            <a:r>
              <a:rPr lang="en-US" dirty="0" smtClean="0"/>
              <a:t>some highlights of subsequent literature</a:t>
            </a:r>
          </a:p>
          <a:p>
            <a:pPr lvl="1"/>
            <a:r>
              <a:rPr lang="en-US" dirty="0" smtClean="0"/>
              <a:t>suggestions for future work</a:t>
            </a:r>
          </a:p>
          <a:p>
            <a:endParaRPr lang="en-US" dirty="0"/>
          </a:p>
        </p:txBody>
      </p:sp>
      <p:sp>
        <p:nvSpPr>
          <p:cNvPr id="4" name="Date Placeholder 3"/>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792573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47" y="1128368"/>
            <a:ext cx="4128941" cy="4282289"/>
          </a:xfrm>
        </p:spPr>
        <p:txBody>
          <a:bodyPr>
            <a:normAutofit/>
          </a:bodyPr>
          <a:lstStyle/>
          <a:p>
            <a:r>
              <a:rPr lang="en-US" sz="4000" dirty="0" smtClean="0"/>
              <a:t>Using </a:t>
            </a:r>
            <a:br>
              <a:rPr lang="en-US" sz="4000" dirty="0" smtClean="0"/>
            </a:br>
            <a:r>
              <a:rPr lang="en-US" sz="4000" dirty="0" smtClean="0"/>
              <a:t>Google Scholar</a:t>
            </a:r>
            <a:br>
              <a:rPr lang="en-US" sz="4000" dirty="0" smtClean="0"/>
            </a:br>
            <a:r>
              <a:rPr lang="en-US" sz="4000" smtClean="0"/>
              <a:t>to find</a:t>
            </a:r>
            <a:br>
              <a:rPr lang="en-US" sz="4000" smtClean="0"/>
            </a:br>
            <a:r>
              <a:rPr lang="en-US" sz="4000" smtClean="0"/>
              <a:t>subsequent </a:t>
            </a:r>
            <a:r>
              <a:rPr lang="en-US" sz="4000" dirty="0" smtClean="0"/>
              <a:t>work</a:t>
            </a:r>
            <a:br>
              <a:rPr lang="en-US" sz="4000" dirty="0" smtClean="0"/>
            </a:br>
            <a:r>
              <a:rPr lang="en-US" sz="4000" dirty="0" smtClean="0"/>
              <a:t>to call out</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7579" y="100519"/>
            <a:ext cx="6163910" cy="6337988"/>
          </a:xfrm>
        </p:spPr>
      </p:pic>
      <p:sp>
        <p:nvSpPr>
          <p:cNvPr id="5" name="Rectangular Callout 4"/>
          <p:cNvSpPr/>
          <p:nvPr/>
        </p:nvSpPr>
        <p:spPr>
          <a:xfrm>
            <a:off x="4373188" y="1430539"/>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Text Classification</a:t>
            </a:r>
            <a:endParaRPr lang="en-US"/>
          </a:p>
        </p:txBody>
      </p:sp>
      <p:sp>
        <p:nvSpPr>
          <p:cNvPr id="6" name="Rectangular Callout 5"/>
          <p:cNvSpPr/>
          <p:nvPr/>
        </p:nvSpPr>
        <p:spPr>
          <a:xfrm>
            <a:off x="4323383" y="2387501"/>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LSA</a:t>
            </a:r>
            <a:endParaRPr lang="en-US" dirty="0"/>
          </a:p>
        </p:txBody>
      </p:sp>
      <p:sp>
        <p:nvSpPr>
          <p:cNvPr id="7" name="Rectangular Callout 6"/>
          <p:cNvSpPr/>
          <p:nvPr/>
        </p:nvSpPr>
        <p:spPr>
          <a:xfrm>
            <a:off x="4313390" y="36507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Sentiment</a:t>
            </a:r>
            <a:endParaRPr lang="en-US" dirty="0"/>
          </a:p>
        </p:txBody>
      </p:sp>
      <p:sp>
        <p:nvSpPr>
          <p:cNvPr id="8" name="Rectangular Callout 7"/>
          <p:cNvSpPr/>
          <p:nvPr/>
        </p:nvSpPr>
        <p:spPr>
          <a:xfrm>
            <a:off x="4313389" y="3650787"/>
            <a:ext cx="1404593" cy="612648"/>
          </a:xfrm>
          <a:prstGeom prst="wedgeRectCallout">
            <a:avLst>
              <a:gd name="adj1" fmla="val 142255"/>
              <a:gd name="adj2" fmla="val 108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Sentiment</a:t>
            </a:r>
            <a:endParaRPr lang="en-US" dirty="0"/>
          </a:p>
        </p:txBody>
      </p:sp>
      <p:sp>
        <p:nvSpPr>
          <p:cNvPr id="9" name="Rectangular Callout 8"/>
          <p:cNvSpPr/>
          <p:nvPr/>
        </p:nvSpPr>
        <p:spPr>
          <a:xfrm>
            <a:off x="4355184" y="55631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Lexicography</a:t>
            </a:r>
            <a:endParaRPr lang="en-US" dirty="0"/>
          </a:p>
        </p:txBody>
      </p:sp>
      <p:sp>
        <p:nvSpPr>
          <p:cNvPr id="10" name="Date Placeholder 9"/>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738898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p:cNvSpPr>
            <a:spLocks noGrp="1"/>
          </p:cNvSpPr>
          <p:nvPr>
            <p:ph type="dt" sz="half" idx="10"/>
          </p:nvPr>
        </p:nvSpPr>
        <p:spPr/>
        <p:txBody>
          <a:bodyPr/>
          <a:lstStyle/>
          <a:p>
            <a:r>
              <a:rPr lang="en-US" smtClean="0"/>
              <a:t>9/15/17</a:t>
            </a:r>
            <a:endParaRPr lang="en-US"/>
          </a:p>
        </p:txBody>
      </p:sp>
      <mc:AlternateContent xmlns:mc="http://schemas.openxmlformats.org/markup-compatibility/2006" xmlns:a14="http://schemas.microsoft.com/office/drawing/2010/main">
        <mc:Choice Requires="a14">
          <p:sp>
            <p:nvSpPr>
              <p:cNvPr id="2" name="Title 1"/>
              <p:cNvSpPr>
                <a:spLocks noGrp="1"/>
              </p:cNvSpPr>
              <p:nvPr>
                <p:ph type="title" idx="4294967295"/>
              </p:nvPr>
            </p:nvSpPr>
            <p:spPr>
              <a:xfrm>
                <a:off x="317500" y="114301"/>
                <a:ext cx="6527800" cy="1576388"/>
              </a:xfrm>
            </p:spPr>
            <p:txBody>
              <a:bodyPr>
                <a:noAutofit/>
              </a:bodyPr>
              <a:lstStyle/>
              <a:p>
                <a:r>
                  <a:rPr lang="en-US" sz="4000" dirty="0" smtClean="0"/>
                  <a:t>Levy &amp; Goldberg (NIPS-2014)</a:t>
                </a:r>
                <a:br>
                  <a:rPr lang="en-US" sz="4000" dirty="0" smtClean="0"/>
                </a:br>
                <a:r>
                  <a:rPr lang="en-US" sz="2800" dirty="0" smtClean="0"/>
                  <a:t>Word2Vec ≈ PMI (Pointwise Mutual Info)</a:t>
                </a:r>
                <a:br>
                  <a:rPr lang="en-US" sz="2800" dirty="0" smtClean="0"/>
                </a:br>
                <a:r>
                  <a:rPr lang="en-US" sz="2800" dirty="0"/>
                  <a:t> </a:t>
                </a:r>
                <a14:m>
                  <m:oMath xmlns:m="http://schemas.openxmlformats.org/officeDocument/2006/math">
                    <m:r>
                      <a:rPr lang="en-US" sz="2400" i="1">
                        <a:latin typeface="Cambria Math" charset="0"/>
                      </a:rPr>
                      <m:t>𝑠𝑖𝑚</m:t>
                    </m:r>
                    <m:d>
                      <m:dPr>
                        <m:ctrlPr>
                          <a:rPr lang="en-US" sz="2400" i="1">
                            <a:latin typeface="Cambria Math" charset="0"/>
                          </a:rPr>
                        </m:ctrlPr>
                      </m:dPr>
                      <m:e>
                        <m:r>
                          <a:rPr lang="en-US" sz="2400" i="1">
                            <a:latin typeface="Cambria Math" charset="0"/>
                          </a:rPr>
                          <m:t>𝑥</m:t>
                        </m:r>
                        <m:r>
                          <a:rPr lang="en-US" sz="2400" i="1">
                            <a:latin typeface="Cambria Math" charset="0"/>
                          </a:rPr>
                          <m:t>,</m:t>
                        </m:r>
                        <m:r>
                          <a:rPr lang="en-US" sz="2400" i="1">
                            <a:latin typeface="Cambria Math" charset="0"/>
                          </a:rPr>
                          <m:t>𝑦</m:t>
                        </m:r>
                      </m:e>
                    </m:d>
                    <m:r>
                      <a:rPr lang="en-US" sz="2400" i="1">
                        <a:latin typeface="Cambria Math" charset="0"/>
                      </a:rPr>
                      <m:t>=</m:t>
                    </m:r>
                    <m:func>
                      <m:funcPr>
                        <m:ctrlPr>
                          <a:rPr lang="en-US" sz="2400" i="1">
                            <a:latin typeface="Cambria Math" charset="0"/>
                          </a:rPr>
                        </m:ctrlPr>
                      </m:funcPr>
                      <m:fName>
                        <m:r>
                          <m:rPr>
                            <m:sty m:val="p"/>
                          </m:rPr>
                          <a:rPr lang="en-US" sz="2400">
                            <a:latin typeface="Cambria Math" charset="0"/>
                          </a:rPr>
                          <m:t>cos</m:t>
                        </m:r>
                      </m:fName>
                      <m:e>
                        <m:d>
                          <m:dPr>
                            <m:ctrlPr>
                              <a:rPr lang="en-US" sz="2400" i="1">
                                <a:latin typeface="Cambria Math" charset="0"/>
                              </a:rPr>
                            </m:ctrlPr>
                          </m:dPr>
                          <m:e>
                            <m:r>
                              <a:rPr lang="en-US" sz="2400" i="1">
                                <a:latin typeface="Cambria Math" charset="0"/>
                              </a:rPr>
                              <m:t>𝑣𝑒𝑐</m:t>
                            </m:r>
                            <m:d>
                              <m:dPr>
                                <m:ctrlPr>
                                  <a:rPr lang="en-US" sz="2400" i="1">
                                    <a:latin typeface="Cambria Math" charset="0"/>
                                  </a:rPr>
                                </m:ctrlPr>
                              </m:dPr>
                              <m:e>
                                <m:r>
                                  <a:rPr lang="en-US" sz="2400" i="1">
                                    <a:latin typeface="Cambria Math" charset="0"/>
                                  </a:rPr>
                                  <m:t>𝑥</m:t>
                                </m:r>
                              </m:e>
                            </m:d>
                            <m:r>
                              <a:rPr lang="en-US" sz="2400" i="1">
                                <a:latin typeface="Cambria Math" charset="0"/>
                              </a:rPr>
                              <m:t>, </m:t>
                            </m:r>
                            <m:r>
                              <a:rPr lang="en-US" sz="2400" i="1">
                                <a:latin typeface="Cambria Math" charset="0"/>
                              </a:rPr>
                              <m:t>𝑣𝑒𝑐</m:t>
                            </m:r>
                            <m:d>
                              <m:dPr>
                                <m:ctrlPr>
                                  <a:rPr lang="en-US" sz="2400" i="1">
                                    <a:latin typeface="Cambria Math" charset="0"/>
                                  </a:rPr>
                                </m:ctrlPr>
                              </m:dPr>
                              <m:e>
                                <m:r>
                                  <a:rPr lang="en-US" sz="2400" i="1">
                                    <a:latin typeface="Cambria Math" charset="0"/>
                                  </a:rPr>
                                  <m:t>𝑦</m:t>
                                </m:r>
                              </m:e>
                            </m:d>
                          </m:e>
                        </m:d>
                      </m:e>
                    </m:func>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𝑃𝑀𝐼</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𝑦</m:t>
                    </m:r>
                    <m:r>
                      <a:rPr lang="en-US" sz="2400" i="1">
                        <a:latin typeface="Cambria Math" charset="0"/>
                        <a:ea typeface="Cambria Math" charset="0"/>
                        <a:cs typeface="Cambria Math" charset="0"/>
                      </a:rPr>
                      <m:t>) </m:t>
                    </m:r>
                  </m:oMath>
                </a14:m>
                <a:r>
                  <a:rPr lang="en-US" sz="2800" dirty="0" smtClean="0"/>
                  <a:t/>
                </a:r>
                <a:br>
                  <a:rPr lang="en-US" sz="2800" dirty="0" smtClean="0"/>
                </a:b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idx="4294967295"/>
              </p:nvPr>
            </p:nvSpPr>
            <p:spPr>
              <a:xfrm>
                <a:off x="317500" y="114301"/>
                <a:ext cx="6527800" cy="1576388"/>
              </a:xfrm>
              <a:blipFill rotWithShape="0">
                <a:blip r:embed="rId2"/>
                <a:stretch>
                  <a:fillRect l="-3268" t="-17829"/>
                </a:stretch>
              </a:blipFill>
            </p:spPr>
            <p:txBody>
              <a:bodyPr/>
              <a:lstStyle/>
              <a:p>
                <a:r>
                  <a:rPr lang="en-US">
                    <a:noFill/>
                  </a:rPr>
                  <a:t> </a:t>
                </a:r>
              </a:p>
            </p:txBody>
          </p:sp>
        </mc:Fallback>
      </mc:AlternateContent>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151704" y="1581119"/>
            <a:ext cx="8115996" cy="5038311"/>
          </a:xfrm>
        </p:spPr>
      </p:pic>
      <p:pic>
        <p:nvPicPr>
          <p:cNvPr id="7" name="Picture 6"/>
          <p:cNvPicPr>
            <a:picLocks noChangeAspect="1"/>
          </p:cNvPicPr>
          <p:nvPr/>
        </p:nvPicPr>
        <p:blipFill rotWithShape="1">
          <a:blip r:embed="rId4"/>
          <a:srcRect b="10886"/>
          <a:stretch/>
        </p:blipFill>
        <p:spPr>
          <a:xfrm rot="5400000">
            <a:off x="6922187" y="2579892"/>
            <a:ext cx="7774383" cy="2614598"/>
          </a:xfrm>
          <a:prstGeom prst="rect">
            <a:avLst/>
          </a:prstGeom>
        </p:spPr>
      </p:pic>
      <p:sp>
        <p:nvSpPr>
          <p:cNvPr id="9" name="Rectangular Callout 8"/>
          <p:cNvSpPr/>
          <p:nvPr/>
        </p:nvSpPr>
        <p:spPr>
          <a:xfrm>
            <a:off x="6228457" y="2851936"/>
            <a:ext cx="2705494" cy="867266"/>
          </a:xfrm>
          <a:prstGeom prst="wedgeRectCallout">
            <a:avLst>
              <a:gd name="adj1" fmla="val -23842"/>
              <a:gd name="adj2" fmla="val 1880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happened </a:t>
            </a:r>
            <a:r>
              <a:rPr lang="en-US" sz="2800"/>
              <a:t>in </a:t>
            </a:r>
            <a:r>
              <a:rPr lang="en-US" sz="2800" smtClean="0"/>
              <a:t>2014?</a:t>
            </a:r>
            <a:endParaRPr lang="en-US" sz="2800" dirty="0"/>
          </a:p>
        </p:txBody>
      </p:sp>
    </p:spTree>
    <p:extLst>
      <p:ext uri="{BB962C8B-B14F-4D97-AF65-F5344CB8AC3E}">
        <p14:creationId xmlns:p14="http://schemas.microsoft.com/office/powerpoint/2010/main" val="157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42275" y="189410"/>
            <a:ext cx="2442328" cy="1325563"/>
          </a:xfrm>
        </p:spPr>
        <p:txBody>
          <a:bodyPr/>
          <a:lstStyle/>
          <a:p>
            <a:r>
              <a:rPr lang="en-US" dirty="0" smtClean="0"/>
              <a:t>A Big Tent</a:t>
            </a:r>
            <a:endParaRPr lang="en-US" dirty="0"/>
          </a:p>
        </p:txBody>
      </p:sp>
      <p:sp>
        <p:nvSpPr>
          <p:cNvPr id="3" name="Content Placeholder 2"/>
          <p:cNvSpPr>
            <a:spLocks noGrp="1"/>
          </p:cNvSpPr>
          <p:nvPr>
            <p:ph idx="1"/>
          </p:nvPr>
        </p:nvSpPr>
        <p:spPr>
          <a:xfrm>
            <a:off x="169156" y="1422900"/>
            <a:ext cx="3884061" cy="4186663"/>
          </a:xfrm>
        </p:spPr>
        <p:txBody>
          <a:bodyPr>
            <a:normAutofit/>
          </a:bodyPr>
          <a:lstStyle/>
          <a:p>
            <a:r>
              <a:rPr lang="en-US" sz="2000" dirty="0" smtClean="0"/>
              <a:t>My more successful papers don't tend to invent new ideas,</a:t>
            </a:r>
          </a:p>
          <a:p>
            <a:pPr lvl="1"/>
            <a:r>
              <a:rPr lang="en-US" sz="1800" dirty="0" smtClean="0"/>
              <a:t>but rather borrow ideas from established fields and</a:t>
            </a:r>
          </a:p>
          <a:p>
            <a:pPr lvl="1"/>
            <a:r>
              <a:rPr lang="en-US" sz="1800" dirty="0" smtClean="0"/>
              <a:t>connect the dots to novel applications in other fields</a:t>
            </a:r>
          </a:p>
          <a:p>
            <a:r>
              <a:rPr lang="en-US" sz="2000" dirty="0"/>
              <a:t>I love to work with smart colleagues that know neat stuff</a:t>
            </a:r>
          </a:p>
          <a:p>
            <a:pPr lvl="1"/>
            <a:r>
              <a:rPr lang="en-US" sz="1800" dirty="0" smtClean="0"/>
              <a:t>that’s fun </a:t>
            </a:r>
            <a:r>
              <a:rPr lang="en-US" sz="1800" dirty="0"/>
              <a:t>to hear </a:t>
            </a:r>
            <a:r>
              <a:rPr lang="en-US" sz="1800" dirty="0" smtClean="0"/>
              <a:t>about</a:t>
            </a:r>
          </a:p>
          <a:p>
            <a:r>
              <a:rPr lang="en-US" sz="2000" dirty="0" smtClean="0"/>
              <a:t>Interdisciplinary team</a:t>
            </a:r>
          </a:p>
          <a:p>
            <a:pPr lvl="1"/>
            <a:r>
              <a:rPr lang="en-US" sz="1600" dirty="0" smtClean="0"/>
              <a:t>Gale (Statistics)</a:t>
            </a:r>
          </a:p>
          <a:p>
            <a:pPr lvl="1"/>
            <a:r>
              <a:rPr lang="en-US" sz="1600" dirty="0" smtClean="0"/>
              <a:t>Hanks (Lexicography)</a:t>
            </a:r>
          </a:p>
          <a:p>
            <a:pPr lvl="1"/>
            <a:r>
              <a:rPr lang="en-US" sz="1600" dirty="0" err="1" smtClean="0"/>
              <a:t>Hindle</a:t>
            </a:r>
            <a:r>
              <a:rPr lang="en-US" sz="1600" dirty="0" smtClean="0"/>
              <a:t> (Linguistics)</a:t>
            </a:r>
          </a:p>
          <a:p>
            <a:pPr lvl="1"/>
            <a:endParaRPr lang="en-US" dirty="0" smtClean="0"/>
          </a:p>
          <a:p>
            <a:endParaRPr lang="en-US" dirty="0"/>
          </a:p>
        </p:txBody>
      </p:sp>
      <p:pic>
        <p:nvPicPr>
          <p:cNvPr id="4" name="Picture 2"/>
          <p:cNvPicPr>
            <a:picLocks noChangeAspect="1" noChangeArrowheads="1"/>
          </p:cNvPicPr>
          <p:nvPr/>
        </p:nvPicPr>
        <p:blipFill rotWithShape="1">
          <a:blip r:embed="rId2" cstate="print"/>
          <a:srcRect l="51786" t="28294" r="31206" b="32822"/>
          <a:stretch/>
        </p:blipFill>
        <p:spPr bwMode="auto">
          <a:xfrm>
            <a:off x="3959261" y="70027"/>
            <a:ext cx="8081913" cy="5947079"/>
          </a:xfrm>
          <a:prstGeom prst="rect">
            <a:avLst/>
          </a:prstGeom>
          <a:noFill/>
          <a:ln w="9525">
            <a:noFill/>
            <a:miter lim="800000"/>
            <a:headEnd/>
            <a:tailEnd/>
          </a:ln>
        </p:spPr>
      </p:pic>
      <p:sp>
        <p:nvSpPr>
          <p:cNvPr id="2" name="Date Placeholder 1"/>
          <p:cNvSpPr>
            <a:spLocks noGrp="1"/>
          </p:cNvSpPr>
          <p:nvPr>
            <p:ph type="dt" sz="half" idx="10"/>
          </p:nvPr>
        </p:nvSpPr>
        <p:spPr/>
        <p:txBody>
          <a:bodyPr/>
          <a:lstStyle/>
          <a:p>
            <a:r>
              <a:rPr lang="en-US" smtClean="0"/>
              <a:t>9/15/17</a:t>
            </a:r>
            <a:endParaRPr lang="en-US"/>
          </a:p>
        </p:txBody>
      </p:sp>
      <p:pic>
        <p:nvPicPr>
          <p:cNvPr id="7" name="Content Placeholder 7"/>
          <p:cNvPicPr>
            <a:picLocks noChangeAspect="1"/>
          </p:cNvPicPr>
          <p:nvPr/>
        </p:nvPicPr>
        <p:blipFill>
          <a:blip r:embed="rId3"/>
          <a:stretch>
            <a:fillRect/>
          </a:stretch>
        </p:blipFill>
        <p:spPr>
          <a:xfrm>
            <a:off x="2732003" y="4549926"/>
            <a:ext cx="1800947" cy="2582394"/>
          </a:xfrm>
          <a:prstGeom prst="rect">
            <a:avLst/>
          </a:prstGeom>
        </p:spPr>
      </p:pic>
    </p:spTree>
    <p:extLst>
      <p:ext uri="{BB962C8B-B14F-4D97-AF65-F5344CB8AC3E}">
        <p14:creationId xmlns:p14="http://schemas.microsoft.com/office/powerpoint/2010/main" val="1854106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Word2vec is popular (massively cited)</a:t>
            </a:r>
            <a:endParaRPr lang="en-US" dirty="0"/>
          </a:p>
        </p:txBody>
      </p:sp>
      <p:sp>
        <p:nvSpPr>
          <p:cNvPr id="3" name="Content Placeholder 2"/>
          <p:cNvSpPr>
            <a:spLocks noGrp="1"/>
          </p:cNvSpPr>
          <p:nvPr>
            <p:ph idx="1"/>
          </p:nvPr>
        </p:nvSpPr>
        <p:spPr/>
        <p:txBody>
          <a:bodyPr>
            <a:normAutofit/>
          </a:bodyPr>
          <a:lstStyle/>
          <a:p>
            <a:r>
              <a:rPr lang="en-US" dirty="0"/>
              <a:t>Word2vec is not </a:t>
            </a:r>
            <a:r>
              <a:rPr lang="en-US" dirty="0" smtClean="0"/>
              <a:t>first</a:t>
            </a:r>
            <a:r>
              <a:rPr lang="en-US" dirty="0"/>
              <a:t>,</a:t>
            </a:r>
            <a:r>
              <a:rPr lang="en-US" dirty="0" smtClean="0"/>
              <a:t> </a:t>
            </a:r>
            <a:r>
              <a:rPr lang="en-US" dirty="0"/>
              <a:t>last or </a:t>
            </a:r>
            <a:r>
              <a:rPr lang="en-US" dirty="0" smtClean="0"/>
              <a:t>best </a:t>
            </a:r>
            <a:r>
              <a:rPr lang="en-US" dirty="0"/>
              <a:t>to </a:t>
            </a:r>
            <a:r>
              <a:rPr lang="en-US" dirty="0" smtClean="0"/>
              <a:t>discuss</a:t>
            </a:r>
          </a:p>
          <a:p>
            <a:pPr lvl="1"/>
            <a:r>
              <a:rPr lang="en-US" dirty="0"/>
              <a:t>V</a:t>
            </a:r>
            <a:r>
              <a:rPr lang="en-US" dirty="0" smtClean="0"/>
              <a:t>ector </a:t>
            </a:r>
            <a:r>
              <a:rPr lang="en-US" dirty="0"/>
              <a:t>spaces, </a:t>
            </a:r>
            <a:r>
              <a:rPr lang="en-US" dirty="0" err="1"/>
              <a:t>embeddings</a:t>
            </a:r>
            <a:r>
              <a:rPr lang="en-US" dirty="0"/>
              <a:t>, analogies, similarity metrics, </a:t>
            </a:r>
            <a:r>
              <a:rPr lang="en-US" dirty="0" smtClean="0"/>
              <a:t>etc.</a:t>
            </a:r>
          </a:p>
          <a:p>
            <a:r>
              <a:rPr lang="en-US" dirty="0" smtClean="0"/>
              <a:t>But </a:t>
            </a:r>
            <a:r>
              <a:rPr lang="en-US" dirty="0"/>
              <a:t>word2vec is simple and </a:t>
            </a:r>
            <a:r>
              <a:rPr lang="en-US" dirty="0" smtClean="0"/>
              <a:t>accessible</a:t>
            </a:r>
          </a:p>
          <a:p>
            <a:pPr lvl="1"/>
            <a:r>
              <a:rPr lang="en-US" dirty="0" smtClean="0"/>
              <a:t>Anyone </a:t>
            </a:r>
            <a:r>
              <a:rPr lang="en-US" dirty="0"/>
              <a:t>can download the </a:t>
            </a:r>
            <a:r>
              <a:rPr lang="en-US" dirty="0" smtClean="0"/>
              <a:t>code </a:t>
            </a:r>
            <a:r>
              <a:rPr lang="en-US" dirty="0"/>
              <a:t>and use it in their next </a:t>
            </a:r>
            <a:r>
              <a:rPr lang="en-US" dirty="0" smtClean="0"/>
              <a:t>paper.</a:t>
            </a:r>
          </a:p>
          <a:p>
            <a:pPr lvl="1"/>
            <a:r>
              <a:rPr lang="en-US" dirty="0" smtClean="0"/>
              <a:t>Any </a:t>
            </a:r>
            <a:r>
              <a:rPr lang="en-US" dirty="0"/>
              <a:t>many do (for better and for worse</a:t>
            </a:r>
            <a:r>
              <a:rPr lang="en-US" dirty="0" smtClean="0"/>
              <a:t>)</a:t>
            </a:r>
          </a:p>
          <a:p>
            <a:r>
              <a:rPr lang="en-US" dirty="0" smtClean="0"/>
              <a:t>Available downloads</a:t>
            </a:r>
          </a:p>
          <a:p>
            <a:pPr lvl="1"/>
            <a:r>
              <a:rPr lang="en-US" dirty="0"/>
              <a:t>P</a:t>
            </a:r>
            <a:r>
              <a:rPr lang="en-US" dirty="0" smtClean="0"/>
              <a:t>re-computed vectors (no training required)</a:t>
            </a:r>
          </a:p>
          <a:p>
            <a:pPr lvl="1"/>
            <a:r>
              <a:rPr lang="en-US" dirty="0"/>
              <a:t>C</a:t>
            </a:r>
            <a:r>
              <a:rPr lang="en-US" dirty="0" smtClean="0"/>
              <a:t>ode for training your own vectors on your own corpora</a:t>
            </a:r>
          </a:p>
        </p:txBody>
      </p:sp>
      <p:sp>
        <p:nvSpPr>
          <p:cNvPr id="5" name="Date Placeholder 4"/>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7082463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tretch>
            <a:fillRect/>
          </a:stretch>
        </p:blipFill>
        <p:spPr>
          <a:xfrm>
            <a:off x="66999" y="1443992"/>
            <a:ext cx="5504241" cy="5414008"/>
          </a:xfrm>
          <a:prstGeom prst="rect">
            <a:avLst/>
          </a:prstGeo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26066" y="73759"/>
            <a:ext cx="9508127" cy="2000138"/>
          </a:xfrm>
        </p:spPr>
      </p:pic>
      <p:sp>
        <p:nvSpPr>
          <p:cNvPr id="2" name="Title 1"/>
          <p:cNvSpPr>
            <a:spLocks noGrp="1"/>
          </p:cNvSpPr>
          <p:nvPr>
            <p:ph type="title"/>
          </p:nvPr>
        </p:nvSpPr>
        <p:spPr>
          <a:xfrm>
            <a:off x="5213023" y="3268579"/>
            <a:ext cx="6821170" cy="2132979"/>
          </a:xfrm>
        </p:spPr>
        <p:txBody>
          <a:bodyPr/>
          <a:lstStyle/>
          <a:p>
            <a:r>
              <a:rPr lang="en-US" dirty="0" smtClean="0"/>
              <a:t>Salton’s Vector Space Model</a:t>
            </a:r>
            <a:endParaRPr lang="en-US" dirty="0"/>
          </a:p>
        </p:txBody>
      </p:sp>
      <p:sp>
        <p:nvSpPr>
          <p:cNvPr id="8" name="Date Placeholder 7"/>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756762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Embeddings</a:t>
            </a:r>
            <a:r>
              <a:rPr lang="en-US" dirty="0" smtClean="0"/>
              <a:t>:</a:t>
            </a:r>
            <a:br>
              <a:rPr lang="en-US" dirty="0" smtClean="0"/>
            </a:br>
            <a:r>
              <a:rPr lang="en-US" dirty="0" smtClean="0"/>
              <a:t>Similarity of docs/words ≈ cos (dot product)</a:t>
            </a:r>
            <a:endParaRPr lang="en-US" dirty="0"/>
          </a:p>
        </p:txBody>
      </p:sp>
      <p:pic>
        <p:nvPicPr>
          <p:cNvPr id="5" name="Content Placeholder 4"/>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b="51183"/>
          <a:stretch/>
        </p:blipFill>
        <p:spPr>
          <a:xfrm>
            <a:off x="527902" y="1797345"/>
            <a:ext cx="10953946" cy="4565850"/>
          </a:xfrm>
        </p:spPr>
      </p:pic>
      <p:sp>
        <p:nvSpPr>
          <p:cNvPr id="9" name="Date Placeholder 8"/>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491152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Information Retrieval (IR) notation</a:t>
            </a:r>
            <a:br>
              <a:rPr lang="en-US" dirty="0" smtClean="0"/>
            </a:br>
            <a:r>
              <a:rPr lang="en-US" dirty="0" smtClean="0"/>
              <a:t>Term Weighting: </a:t>
            </a:r>
            <a:r>
              <a:rPr lang="en-US" dirty="0" err="1" smtClean="0"/>
              <a:t>tf</a:t>
            </a:r>
            <a:r>
              <a:rPr lang="en-US" dirty="0" smtClean="0"/>
              <a:t> * IDF</a:t>
            </a:r>
            <a:endParaRPr lang="en-US" dirty="0"/>
          </a:p>
        </p:txBody>
      </p:sp>
      <p:sp>
        <p:nvSpPr>
          <p:cNvPr id="4" name="Content Placeholder 3"/>
          <p:cNvSpPr>
            <a:spLocks noGrp="1"/>
          </p:cNvSpPr>
          <p:nvPr>
            <p:ph sz="half" idx="1"/>
          </p:nvPr>
        </p:nvSpPr>
        <p:spPr/>
        <p:txBody>
          <a:bodyPr>
            <a:normAutofit/>
          </a:bodyPr>
          <a:lstStyle/>
          <a:p>
            <a:r>
              <a:rPr lang="en-US" dirty="0" smtClean="0"/>
              <a:t>t: term</a:t>
            </a:r>
          </a:p>
          <a:p>
            <a:r>
              <a:rPr lang="en-US" dirty="0" smtClean="0"/>
              <a:t>d: document</a:t>
            </a:r>
          </a:p>
          <a:p>
            <a:r>
              <a:rPr lang="en-US" dirty="0" smtClean="0"/>
              <a:t>D: # of documents in library</a:t>
            </a:r>
          </a:p>
        </p:txBody>
      </p:sp>
      <mc:AlternateContent xmlns:mc="http://schemas.openxmlformats.org/markup-compatibility/2006">
        <mc:Choice xmlns:a14="http://schemas.microsoft.com/office/drawing/2010/main" Requires="a14">
          <p:sp>
            <p:nvSpPr>
              <p:cNvPr id="5" name="Content Placeholder 4"/>
              <p:cNvSpPr>
                <a:spLocks noGrp="1"/>
              </p:cNvSpPr>
              <p:nvPr>
                <p:ph sz="half" idx="2"/>
              </p:nvPr>
            </p:nvSpPr>
            <p:spPr/>
            <p:txBody>
              <a:bodyPr>
                <a:normAutofit/>
              </a:bodyPr>
              <a:lstStyle/>
              <a:p>
                <a:r>
                  <a:rPr lang="en-US" dirty="0" smtClean="0"/>
                  <a:t>tf(</a:t>
                </a:r>
                <a:r>
                  <a:rPr lang="en-US" dirty="0" err="1" smtClean="0"/>
                  <a:t>t,d</a:t>
                </a:r>
                <a:r>
                  <a:rPr lang="en-US" dirty="0" smtClean="0"/>
                  <a:t>): term frequency</a:t>
                </a:r>
              </a:p>
              <a:p>
                <a:pPr lvl="1"/>
                <a:r>
                  <a:rPr lang="en-US" dirty="0" smtClean="0"/>
                  <a:t># of times that t appears in d</a:t>
                </a:r>
              </a:p>
              <a:p>
                <a:r>
                  <a:rPr lang="en-US" dirty="0" err="1" smtClean="0"/>
                  <a:t>df</a:t>
                </a:r>
                <a:r>
                  <a:rPr lang="en-US" dirty="0" smtClean="0"/>
                  <a:t>(t): document frequency</a:t>
                </a:r>
              </a:p>
              <a:p>
                <a:pPr lvl="1"/>
                <a:r>
                  <a:rPr lang="en-US" dirty="0" smtClean="0"/>
                  <a:t># of documents that contain t </a:t>
                </a:r>
              </a:p>
              <a:p>
                <a:pPr lvl="1"/>
                <a:r>
                  <a:rPr lang="en-US" dirty="0" smtClean="0"/>
                  <a:t>(at least once)</a:t>
                </a:r>
              </a:p>
              <a:p>
                <a:r>
                  <a:rPr lang="en-US" dirty="0" smtClean="0"/>
                  <a:t>IDF(t): inverse doc frequency</a:t>
                </a:r>
              </a:p>
              <a:p>
                <a:pPr lvl="1"/>
                <a14:m>
                  <m:oMath xmlns:m="http://schemas.openxmlformats.org/officeDocument/2006/math">
                    <m:r>
                      <a:rPr lang="en-US" b="0" i="1" smtClean="0">
                        <a:latin typeface="Cambria Math" charset="0"/>
                      </a:rPr>
                      <m:t>𝐼𝐷𝐹</m:t>
                    </m:r>
                    <m:d>
                      <m:dPr>
                        <m:ctrlPr>
                          <a:rPr lang="en-US" b="0" i="1" smtClean="0">
                            <a:latin typeface="Cambria Math" charset="0"/>
                          </a:rPr>
                        </m:ctrlPr>
                      </m:dPr>
                      <m:e>
                        <m:r>
                          <a:rPr lang="en-US" b="0" i="1" smtClean="0">
                            <a:latin typeface="Cambria Math" charset="0"/>
                          </a:rPr>
                          <m:t>𝑡</m:t>
                        </m:r>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𝑙𝑜𝑔</m:t>
                        </m:r>
                      </m:e>
                      <m:sub>
                        <m:r>
                          <a:rPr lang="en-US" b="0" i="1" smtClean="0">
                            <a:latin typeface="Cambria Math" charset="0"/>
                          </a:rPr>
                          <m:t>2</m:t>
                        </m:r>
                      </m:sub>
                    </m:sSub>
                    <m:f>
                      <m:fPr>
                        <m:ctrlPr>
                          <a:rPr lang="mr-IN" b="0" i="1" smtClean="0">
                            <a:latin typeface="Cambria Math" charset="0"/>
                          </a:rPr>
                        </m:ctrlPr>
                      </m:fPr>
                      <m:num>
                        <m:r>
                          <a:rPr lang="en-US" b="0" i="1" smtClean="0">
                            <a:latin typeface="Cambria Math" charset="0"/>
                          </a:rPr>
                          <m:t>𝑑𝑓</m:t>
                        </m:r>
                        <m:r>
                          <a:rPr lang="en-US" b="0" i="1" smtClean="0">
                            <a:latin typeface="Cambria Math" charset="0"/>
                          </a:rPr>
                          <m:t>(</m:t>
                        </m:r>
                        <m:r>
                          <a:rPr lang="en-US" b="0" i="1" smtClean="0">
                            <a:latin typeface="Cambria Math" charset="0"/>
                          </a:rPr>
                          <m:t>𝑡</m:t>
                        </m:r>
                        <m:r>
                          <a:rPr lang="en-US" b="0" i="1" smtClean="0">
                            <a:latin typeface="Cambria Math" charset="0"/>
                          </a:rPr>
                          <m:t>)</m:t>
                        </m:r>
                      </m:num>
                      <m:den>
                        <m:r>
                          <a:rPr lang="en-US" b="0" i="1" smtClean="0">
                            <a:latin typeface="Cambria Math" charset="0"/>
                          </a:rPr>
                          <m:t>𝐷</m:t>
                        </m:r>
                      </m:den>
                    </m:f>
                  </m:oMath>
                </a14:m>
                <a:endParaRPr lang="en-US" dirty="0" smtClean="0"/>
              </a:p>
              <a:p>
                <a:r>
                  <a:rPr lang="en-US" dirty="0" err="1" smtClean="0"/>
                  <a:t>tf</a:t>
                </a:r>
                <a:r>
                  <a:rPr lang="en-US" dirty="0" smtClean="0"/>
                  <a:t> * IDF weighting</a:t>
                </a:r>
              </a:p>
              <a:p>
                <a:pPr lvl="1"/>
                <a:r>
                  <a:rPr lang="en-US" dirty="0" smtClean="0"/>
                  <a:t>Assumes (too much) </a:t>
                </a:r>
                <a:r>
                  <a:rPr lang="en-US" dirty="0" err="1" smtClean="0"/>
                  <a:t>indep</a:t>
                </a:r>
                <a:endParaRPr lang="en-US" dirty="0" smtClean="0"/>
              </a:p>
            </p:txBody>
          </p:sp>
        </mc:Choice>
        <mc:Fallback>
          <p:sp>
            <p:nvSpPr>
              <p:cNvPr id="5" name="Content Placeholder 4"/>
              <p:cNvSpPr>
                <a:spLocks noGrp="1" noRot="1" noChangeAspect="1" noMove="1" noResize="1" noEditPoints="1" noAdjustHandles="1" noChangeArrowheads="1" noChangeShapeType="1" noTextEdit="1"/>
              </p:cNvSpPr>
              <p:nvPr>
                <p:ph sz="half" idx="2"/>
              </p:nvPr>
            </p:nvSpPr>
            <p:spPr>
              <a:blipFill rotWithShape="0">
                <a:blip r:embed="rId2"/>
                <a:stretch>
                  <a:fillRect l="-2118" t="-2241"/>
                </a:stretch>
              </a:blipFill>
            </p:spPr>
            <p:txBody>
              <a:bodyPr/>
              <a:lstStyle/>
              <a:p>
                <a:r>
                  <a:rPr lang="en-US">
                    <a:noFill/>
                  </a:rPr>
                  <a:t> </a:t>
                </a:r>
              </a:p>
            </p:txBody>
          </p:sp>
        </mc:Fallback>
      </mc:AlternateContent>
      <p:sp>
        <p:nvSpPr>
          <p:cNvPr id="6" name="Date Placeholder 5"/>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219287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t="48817"/>
          <a:stretch/>
        </p:blipFill>
        <p:spPr>
          <a:xfrm>
            <a:off x="160254" y="409428"/>
            <a:ext cx="11923727" cy="5208947"/>
          </a:xfrm>
        </p:spPr>
      </p:pic>
      <p:sp>
        <p:nvSpPr>
          <p:cNvPr id="8" name="Date Placeholder 7"/>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2022630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5656082"/>
            <a:ext cx="6490444" cy="1168697"/>
          </a:xfrm>
        </p:spPr>
      </p:pic>
      <p:sp>
        <p:nvSpPr>
          <p:cNvPr id="2" name="Title 1"/>
          <p:cNvSpPr>
            <a:spLocks noGrp="1"/>
          </p:cNvSpPr>
          <p:nvPr>
            <p:ph type="title"/>
          </p:nvPr>
        </p:nvSpPr>
        <p:spPr/>
        <p:txBody>
          <a:bodyPr>
            <a:noAutofit/>
          </a:bodyPr>
          <a:lstStyle/>
          <a:p>
            <a:r>
              <a:rPr lang="en-US" sz="3200" dirty="0" smtClean="0"/>
              <a:t>LSA/LSI: Latent Semantic Analysis/Indexing</a:t>
            </a:r>
            <a:br>
              <a:rPr lang="en-US" sz="3200" dirty="0" smtClean="0"/>
            </a:br>
            <a:r>
              <a:rPr lang="en-US" sz="3200" dirty="0" smtClean="0"/>
              <a:t>SVD: Singular Value Decomposition</a:t>
            </a:r>
            <a:br>
              <a:rPr lang="en-US" sz="3200" dirty="0" smtClean="0"/>
            </a:br>
            <a:r>
              <a:rPr lang="en-US" sz="3200" dirty="0" smtClean="0"/>
              <a:t>PCA: Principal Component Analysis</a:t>
            </a:r>
            <a:endParaRPr lang="en-US" sz="3200" dirty="0"/>
          </a:p>
        </p:txBody>
      </p:sp>
      <p:graphicFrame>
        <p:nvGraphicFramePr>
          <p:cNvPr id="14" name="Content Placeholder 13"/>
          <p:cNvGraphicFramePr>
            <a:graphicFrameLocks noGrp="1"/>
          </p:cNvGraphicFramePr>
          <p:nvPr>
            <p:ph sz="half" idx="1"/>
            <p:extLst>
              <p:ext uri="{D42A27DB-BD31-4B8C-83A1-F6EECF244321}">
                <p14:modId xmlns:p14="http://schemas.microsoft.com/office/powerpoint/2010/main" val="1163602233"/>
              </p:ext>
            </p:extLst>
          </p:nvPr>
        </p:nvGraphicFramePr>
        <p:xfrm>
          <a:off x="5844473" y="1771971"/>
          <a:ext cx="6118142" cy="4119786"/>
        </p:xfrm>
        <a:graphic>
          <a:graphicData uri="http://schemas.openxmlformats.org/drawingml/2006/table">
            <a:tbl>
              <a:tblPr>
                <a:tableStyleId>{5C22544A-7EE6-4342-B048-85BDC9FD1C3A}</a:tableStyleId>
              </a:tblPr>
              <a:tblGrid>
                <a:gridCol w="1138406"/>
                <a:gridCol w="553304"/>
                <a:gridCol w="553304"/>
                <a:gridCol w="553304"/>
                <a:gridCol w="553304"/>
                <a:gridCol w="553304"/>
                <a:gridCol w="553304"/>
                <a:gridCol w="553304"/>
                <a:gridCol w="553304"/>
                <a:gridCol w="553304"/>
              </a:tblGrid>
              <a:tr h="324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tr>
              <a:tr h="315558">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315558">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315558">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315558">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315558">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315558">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315558">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315558">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315558">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r>
              <a:tr h="315558">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r>
              <a:tr h="315558">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r>
              <a:tr h="324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r>
            </a:tbl>
          </a:graphicData>
        </a:graphic>
      </p:graphicFrame>
      <mc:AlternateContent xmlns:mc="http://schemas.openxmlformats.org/markup-compatibility/2006">
        <mc:Choice xmlns:a14="http://schemas.microsoft.com/office/drawing/2010/main" Requires="a14">
          <p:sp>
            <p:nvSpPr>
              <p:cNvPr id="9" name="Content Placeholder 3"/>
              <p:cNvSpPr txBox="1">
                <a:spLocks/>
              </p:cNvSpPr>
              <p:nvPr/>
            </p:nvSpPr>
            <p:spPr>
              <a:xfrm>
                <a:off x="990600" y="1978025"/>
                <a:ext cx="4637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M: term by doc matrix</a:t>
                </a:r>
              </a:p>
              <a:p>
                <a:pPr lvl="1"/>
                <a14:m>
                  <m:oMath xmlns:m="http://schemas.openxmlformats.org/officeDocument/2006/math">
                    <m:r>
                      <a:rPr lang="en-US" i="1">
                        <a:latin typeface="Cambria Math" charset="0"/>
                      </a:rPr>
                      <m:t>𝑀</m:t>
                    </m:r>
                    <m:r>
                      <a:rPr lang="en-US" i="1">
                        <a:latin typeface="Cambria Math" charset="0"/>
                        <a:ea typeface="Cambria Math" charset="0"/>
                        <a:cs typeface="Cambria Math" charset="0"/>
                      </a:rPr>
                      <m:t>≈</m:t>
                    </m:r>
                    <m:r>
                      <a:rPr lang="en-US" i="1">
                        <a:latin typeface="Cambria Math" charset="0"/>
                        <a:ea typeface="Cambria Math" charset="0"/>
                        <a:cs typeface="Cambria Math" charset="0"/>
                      </a:rPr>
                      <m:t>𝑈𝐷</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𝑉</m:t>
                        </m:r>
                      </m:e>
                      <m:sup>
                        <m:r>
                          <a:rPr lang="en-US" i="1">
                            <a:latin typeface="Cambria Math" charset="0"/>
                            <a:ea typeface="Cambria Math" charset="0"/>
                            <a:cs typeface="Cambria Math" charset="0"/>
                          </a:rPr>
                          <m:t>𝑇</m:t>
                        </m:r>
                      </m:sup>
                    </m:sSup>
                  </m:oMath>
                </a14:m>
                <a:endParaRPr lang="en-US" dirty="0"/>
              </a:p>
              <a:p>
                <a:pPr lvl="1"/>
                <a:r>
                  <a:rPr lang="en-US" dirty="0"/>
                  <a:t>Dimension </a:t>
                </a:r>
                <a:r>
                  <a:rPr lang="en-US" dirty="0" smtClean="0"/>
                  <a:t>Reduction</a:t>
                </a:r>
              </a:p>
              <a:p>
                <a:pPr lvl="1"/>
                <a:r>
                  <a:rPr lang="en-US" dirty="0" smtClean="0"/>
                  <a:t>s = </a:t>
                </a:r>
                <a:r>
                  <a:rPr lang="en-US" dirty="0" err="1" smtClean="0"/>
                  <a:t>svd</a:t>
                </a:r>
                <a:r>
                  <a:rPr lang="en-US" dirty="0" smtClean="0"/>
                  <a:t>(m)</a:t>
                </a:r>
              </a:p>
              <a:p>
                <a:pPr lvl="1"/>
                <a:r>
                  <a:rPr lang="mr-IN" dirty="0" smtClean="0"/>
                  <a:t>m2 = </a:t>
                </a:r>
                <a:r>
                  <a:rPr lang="mr-IN" dirty="0" err="1" smtClean="0"/>
                  <a:t>s$u</a:t>
                </a:r>
                <a:r>
                  <a:rPr lang="mr-IN" dirty="0" smtClean="0"/>
                  <a:t>[,1:2] %*% </a:t>
                </a:r>
                <a:r>
                  <a:rPr lang="mr-IN" dirty="0" err="1" smtClean="0"/>
                  <a:t>diag</a:t>
                </a:r>
                <a:r>
                  <a:rPr lang="mr-IN" dirty="0" smtClean="0"/>
                  <a:t>(</a:t>
                </a:r>
                <a:r>
                  <a:rPr lang="mr-IN" dirty="0" err="1" smtClean="0"/>
                  <a:t>s$d</a:t>
                </a:r>
                <a:r>
                  <a:rPr lang="mr-IN" dirty="0" smtClean="0"/>
                  <a:t>[1:2]) %*% </a:t>
                </a:r>
                <a:r>
                  <a:rPr lang="mr-IN" dirty="0" err="1" smtClean="0"/>
                  <a:t>t</a:t>
                </a:r>
                <a:r>
                  <a:rPr lang="mr-IN" dirty="0" smtClean="0"/>
                  <a:t>(</a:t>
                </a:r>
                <a:r>
                  <a:rPr lang="mr-IN" dirty="0" err="1" smtClean="0"/>
                  <a:t>s$v</a:t>
                </a:r>
                <a:r>
                  <a:rPr lang="mr-IN" dirty="0" smtClean="0"/>
                  <a:t>[,1:2])</a:t>
                </a:r>
                <a:endParaRPr lang="en-US" dirty="0" smtClean="0"/>
              </a:p>
              <a:p>
                <a:pPr lvl="1"/>
                <a:r>
                  <a:rPr lang="en-US" dirty="0" err="1" smtClean="0"/>
                  <a:t>dimnames</a:t>
                </a:r>
                <a:r>
                  <a:rPr lang="en-US" dirty="0" smtClean="0"/>
                  <a:t>(m2)=</a:t>
                </a:r>
                <a:r>
                  <a:rPr lang="en-US" dirty="0" err="1" smtClean="0"/>
                  <a:t>dimnames</a:t>
                </a:r>
                <a:r>
                  <a:rPr lang="en-US" dirty="0" smtClean="0"/>
                  <a:t>(m)</a:t>
                </a:r>
              </a:p>
              <a:p>
                <a:r>
                  <a:rPr lang="en-US" dirty="0" err="1" smtClean="0">
                    <a:hlinkClick r:id="rId3"/>
                  </a:rPr>
                  <a:t>Bellcore</a:t>
                </a:r>
                <a:r>
                  <a:rPr lang="en-US" dirty="0" smtClean="0">
                    <a:hlinkClick r:id="rId3"/>
                  </a:rPr>
                  <a:t> Example </a:t>
                </a:r>
                <a:endParaRPr lang="en-US" dirty="0"/>
              </a:p>
              <a:p>
                <a:endParaRPr lang="en-US" dirty="0"/>
              </a:p>
            </p:txBody>
          </p:sp>
        </mc:Choice>
        <mc:Fallback>
          <p:sp>
            <p:nvSpPr>
              <p:cNvPr id="9" name="Content Placeholder 3"/>
              <p:cNvSpPr txBox="1">
                <a:spLocks noRot="1" noChangeAspect="1" noMove="1" noResize="1" noEditPoints="1" noAdjustHandles="1" noChangeArrowheads="1" noChangeShapeType="1" noTextEdit="1"/>
              </p:cNvSpPr>
              <p:nvPr/>
            </p:nvSpPr>
            <p:spPr>
              <a:xfrm>
                <a:off x="990600" y="1978025"/>
                <a:ext cx="4637202" cy="4351338"/>
              </a:xfrm>
              <a:prstGeom prst="rect">
                <a:avLst/>
              </a:prstGeom>
              <a:blipFill rotWithShape="0">
                <a:blip r:embed="rId4"/>
                <a:stretch>
                  <a:fillRect l="-2368" t="-2241" r="-1579"/>
                </a:stretch>
              </a:blipFill>
            </p:spPr>
            <p:txBody>
              <a:bodyPr/>
              <a:lstStyle/>
              <a:p>
                <a:r>
                  <a:rPr lang="en-US">
                    <a:noFill/>
                  </a:rPr>
                  <a:t> </a:t>
                </a:r>
              </a:p>
            </p:txBody>
          </p:sp>
        </mc:Fallback>
      </mc:AlternateContent>
      <p:sp>
        <p:nvSpPr>
          <p:cNvPr id="15" name="Date Placeholder 14"/>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205502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0"/>
            <a:ext cx="10007600" cy="6858000"/>
          </a:xfrm>
          <a:prstGeom prst="rect">
            <a:avLst/>
          </a:prstGeom>
        </p:spPr>
      </p:pic>
      <p:sp>
        <p:nvSpPr>
          <p:cNvPr id="6" name="Date Placeholder 5"/>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939165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00558" y="1131601"/>
            <a:ext cx="7635201" cy="2874791"/>
          </a:xfrm>
        </p:spPr>
      </p:pic>
      <p:sp>
        <p:nvSpPr>
          <p:cNvPr id="13" name="Title 12"/>
          <p:cNvSpPr>
            <a:spLocks noGrp="1"/>
          </p:cNvSpPr>
          <p:nvPr>
            <p:ph type="title"/>
          </p:nvPr>
        </p:nvSpPr>
        <p:spPr/>
        <p:txBody>
          <a:bodyPr>
            <a:normAutofit/>
          </a:bodyPr>
          <a:lstStyle/>
          <a:p>
            <a:r>
              <a:rPr lang="en-US" dirty="0" smtClean="0"/>
              <a:t>plot(</a:t>
            </a:r>
            <a:r>
              <a:rPr lang="en-US" dirty="0" err="1" smtClean="0"/>
              <a:t>hclust</a:t>
            </a:r>
            <a:r>
              <a:rPr lang="en-US" dirty="0" smtClean="0"/>
              <a:t>(</a:t>
            </a:r>
            <a:r>
              <a:rPr lang="en-US" dirty="0" err="1" smtClean="0"/>
              <a:t>as.dist</a:t>
            </a:r>
            <a:r>
              <a:rPr lang="en-US" dirty="0" smtClean="0"/>
              <a:t>(1-cor(m)))</a:t>
            </a:r>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65889" y="3863928"/>
            <a:ext cx="7026111" cy="2937144"/>
          </a:xfrm>
        </p:spPr>
      </p:pic>
      <p:graphicFrame>
        <p:nvGraphicFramePr>
          <p:cNvPr id="11" name="Content Placeholder 13"/>
          <p:cNvGraphicFramePr>
            <a:graphicFrameLocks/>
          </p:cNvGraphicFramePr>
          <p:nvPr>
            <p:extLst>
              <p:ext uri="{D42A27DB-BD31-4B8C-83A1-F6EECF244321}">
                <p14:modId xmlns:p14="http://schemas.microsoft.com/office/powerpoint/2010/main" val="1013532023"/>
              </p:ext>
            </p:extLst>
          </p:nvPr>
        </p:nvGraphicFramePr>
        <p:xfrm>
          <a:off x="216671" y="2146632"/>
          <a:ext cx="4157365" cy="3434591"/>
        </p:xfrm>
        <a:graphic>
          <a:graphicData uri="http://schemas.openxmlformats.org/drawingml/2006/table">
            <a:tbl>
              <a:tblPr>
                <a:tableStyleId>{5C22544A-7EE6-4342-B048-85BDC9FD1C3A}</a:tableStyleId>
              </a:tblPr>
              <a:tblGrid>
                <a:gridCol w="773563"/>
                <a:gridCol w="375978"/>
                <a:gridCol w="375978"/>
                <a:gridCol w="375978"/>
                <a:gridCol w="375978"/>
                <a:gridCol w="375978"/>
                <a:gridCol w="375978"/>
                <a:gridCol w="375978"/>
                <a:gridCol w="375978"/>
                <a:gridCol w="375978"/>
              </a:tblGrid>
              <a:tr h="270383">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tr>
              <a:tr h="26307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6307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6307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6307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6307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6307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6307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6307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6307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r>
              <a:tr h="26307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r>
              <a:tr h="26307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r>
              <a:tr h="270383">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r>
            </a:tbl>
          </a:graphicData>
        </a:graphic>
      </p:graphicFrame>
      <p:sp>
        <p:nvSpPr>
          <p:cNvPr id="7" name="Date Placeholder 6"/>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476019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b="61798"/>
          <a:stretch/>
        </p:blipFill>
        <p:spPr>
          <a:xfrm>
            <a:off x="3912386" y="311086"/>
            <a:ext cx="8220174" cy="3224001"/>
          </a:xfrm>
        </p:spPr>
      </p:pic>
      <p:sp>
        <p:nvSpPr>
          <p:cNvPr id="13" name="Title 12"/>
          <p:cNvSpPr>
            <a:spLocks noGrp="1"/>
          </p:cNvSpPr>
          <p:nvPr>
            <p:ph type="title"/>
          </p:nvPr>
        </p:nvSpPr>
        <p:spPr>
          <a:xfrm>
            <a:off x="216031" y="101176"/>
            <a:ext cx="7080315" cy="681250"/>
          </a:xfrm>
        </p:spPr>
        <p:txBody>
          <a:bodyPr>
            <a:normAutofit fontScale="90000"/>
          </a:bodyPr>
          <a:lstStyle/>
          <a:p>
            <a:r>
              <a:rPr lang="en-US" dirty="0" smtClean="0"/>
              <a:t>plot(</a:t>
            </a:r>
            <a:r>
              <a:rPr lang="en-US" dirty="0" err="1" smtClean="0"/>
              <a:t>hclust</a:t>
            </a:r>
            <a:r>
              <a:rPr lang="en-US" dirty="0" smtClean="0"/>
              <a:t>(</a:t>
            </a:r>
            <a:r>
              <a:rPr lang="en-US" dirty="0" err="1" smtClean="0"/>
              <a:t>as.dist</a:t>
            </a:r>
            <a:r>
              <a:rPr lang="en-US" dirty="0" smtClean="0"/>
              <a:t>(1-cor(t(m))))</a:t>
            </a:r>
            <a:endParaRPr lang="en-US" dirty="0"/>
          </a:p>
        </p:txBody>
      </p:sp>
      <p:pic>
        <p:nvPicPr>
          <p:cNvPr id="12" name="Content Placeholder 9"/>
          <p:cNvPicPr>
            <a:picLocks noChangeAspect="1"/>
          </p:cNvPicPr>
          <p:nvPr/>
        </p:nvPicPr>
        <p:blipFill rotWithShape="1">
          <a:blip r:embed="rId2">
            <a:extLst>
              <a:ext uri="{28A0092B-C50C-407E-A947-70E740481C1C}">
                <a14:useLocalDpi xmlns:a14="http://schemas.microsoft.com/office/drawing/2010/main" val="0"/>
              </a:ext>
            </a:extLst>
          </a:blip>
          <a:srcRect t="53330" b="12642"/>
          <a:stretch/>
        </p:blipFill>
        <p:spPr>
          <a:xfrm>
            <a:off x="3745563" y="3535087"/>
            <a:ext cx="8446437" cy="2950554"/>
          </a:xfrm>
          <a:prstGeom prst="rect">
            <a:avLst/>
          </a:prstGeom>
        </p:spPr>
      </p:pic>
      <p:graphicFrame>
        <p:nvGraphicFramePr>
          <p:cNvPr id="14" name="Content Placeholder 13"/>
          <p:cNvGraphicFramePr>
            <a:graphicFrameLocks/>
          </p:cNvGraphicFramePr>
          <p:nvPr>
            <p:extLst>
              <p:ext uri="{D42A27DB-BD31-4B8C-83A1-F6EECF244321}">
                <p14:modId xmlns:p14="http://schemas.microsoft.com/office/powerpoint/2010/main" val="1517488200"/>
              </p:ext>
            </p:extLst>
          </p:nvPr>
        </p:nvGraphicFramePr>
        <p:xfrm>
          <a:off x="216672" y="2017246"/>
          <a:ext cx="3469447" cy="2951143"/>
        </p:xfrm>
        <a:graphic>
          <a:graphicData uri="http://schemas.openxmlformats.org/drawingml/2006/table">
            <a:tbl>
              <a:tblPr>
                <a:tableStyleId>{5C22544A-7EE6-4342-B048-85BDC9FD1C3A}</a:tableStyleId>
              </a:tblPr>
              <a:tblGrid>
                <a:gridCol w="797018"/>
                <a:gridCol w="211795"/>
                <a:gridCol w="264279"/>
                <a:gridCol w="313765"/>
                <a:gridCol w="313765"/>
                <a:gridCol w="313765"/>
                <a:gridCol w="313765"/>
                <a:gridCol w="313765"/>
                <a:gridCol w="313765"/>
                <a:gridCol w="313765"/>
              </a:tblGrid>
              <a:tr h="232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tr>
              <a:tr h="22604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2604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2604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2604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2604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2604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2604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2604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r>
              <a:tr h="22604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r>
              <a:tr h="22604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r>
              <a:tr h="22604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r>
              <a:tr h="232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r>
            </a:tbl>
          </a:graphicData>
        </a:graphic>
      </p:graphicFrame>
      <p:sp>
        <p:nvSpPr>
          <p:cNvPr id="15" name="Date Placeholder 14"/>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2064507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LSA maps terms &amp; docs into internal dimensions</a:t>
            </a:r>
            <a:endParaRPr lang="en-US" sz="4000"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3717" y="1825625"/>
            <a:ext cx="4610566" cy="4351338"/>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4876" y="1825625"/>
            <a:ext cx="4556248" cy="4351338"/>
          </a:xfrm>
        </p:spPr>
      </p:pic>
      <p:cxnSp>
        <p:nvCxnSpPr>
          <p:cNvPr id="10" name="Straight Connector 9"/>
          <p:cNvCxnSpPr/>
          <p:nvPr/>
        </p:nvCxnSpPr>
        <p:spPr>
          <a:xfrm>
            <a:off x="3374796" y="2196445"/>
            <a:ext cx="1960775" cy="26017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44759" y="2405407"/>
            <a:ext cx="2384982" cy="25059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Date Placeholder 13"/>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952716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cstate="print"/>
          <a:srcRect l="51786" t="28294" r="31206" b="32822"/>
          <a:stretch/>
        </p:blipFill>
        <p:spPr bwMode="auto">
          <a:xfrm>
            <a:off x="0" y="-114420"/>
            <a:ext cx="5868528" cy="4318359"/>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l="63928" t="32178" r="28215" b="43412"/>
          <a:stretch>
            <a:fillRect/>
          </a:stretch>
        </p:blipFill>
        <p:spPr bwMode="auto">
          <a:xfrm>
            <a:off x="5333836" y="0"/>
            <a:ext cx="6800654" cy="6800654"/>
          </a:xfrm>
          <a:prstGeom prst="rect">
            <a:avLst/>
          </a:prstGeom>
          <a:noFill/>
          <a:ln w="9525">
            <a:noFill/>
            <a:miter lim="800000"/>
            <a:headEnd/>
            <a:tailEnd/>
          </a:ln>
        </p:spPr>
      </p:pic>
      <p:pic>
        <p:nvPicPr>
          <p:cNvPr id="2052" name="Picture 4" descr="Picture"/>
          <p:cNvPicPr>
            <a:picLocks noChangeAspect="1" noChangeArrowheads="1"/>
          </p:cNvPicPr>
          <p:nvPr/>
        </p:nvPicPr>
        <p:blipFill>
          <a:blip r:embed="rId4" cstate="print"/>
          <a:srcRect/>
          <a:stretch>
            <a:fillRect/>
          </a:stretch>
        </p:blipFill>
        <p:spPr bwMode="auto">
          <a:xfrm>
            <a:off x="167951" y="860661"/>
            <a:ext cx="4564994" cy="5939993"/>
          </a:xfrm>
          <a:prstGeom prst="rect">
            <a:avLst/>
          </a:prstGeom>
          <a:noFill/>
        </p:spPr>
      </p:pic>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479357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Word2vec is popular (massively cited)</a:t>
            </a:r>
            <a:endParaRPr lang="en-US" dirty="0"/>
          </a:p>
        </p:txBody>
      </p:sp>
      <p:sp>
        <p:nvSpPr>
          <p:cNvPr id="3" name="Content Placeholder 2"/>
          <p:cNvSpPr>
            <a:spLocks noGrp="1"/>
          </p:cNvSpPr>
          <p:nvPr>
            <p:ph idx="1"/>
          </p:nvPr>
        </p:nvSpPr>
        <p:spPr/>
        <p:txBody>
          <a:bodyPr>
            <a:normAutofit/>
          </a:bodyPr>
          <a:lstStyle/>
          <a:p>
            <a:r>
              <a:rPr lang="en-US" b="1" dirty="0">
                <a:solidFill>
                  <a:srgbClr val="FF0000"/>
                </a:solidFill>
              </a:rPr>
              <a:t>Word2vec</a:t>
            </a:r>
            <a:r>
              <a:rPr lang="en-US" dirty="0"/>
              <a:t> is not </a:t>
            </a:r>
            <a:r>
              <a:rPr lang="en-US" dirty="0" smtClean="0"/>
              <a:t>first</a:t>
            </a:r>
            <a:r>
              <a:rPr lang="en-US" dirty="0"/>
              <a:t>,</a:t>
            </a:r>
            <a:r>
              <a:rPr lang="en-US" dirty="0" smtClean="0"/>
              <a:t> </a:t>
            </a:r>
            <a:r>
              <a:rPr lang="en-US" dirty="0"/>
              <a:t>last or </a:t>
            </a:r>
            <a:r>
              <a:rPr lang="en-US" dirty="0" smtClean="0"/>
              <a:t>best </a:t>
            </a:r>
            <a:r>
              <a:rPr lang="en-US" dirty="0"/>
              <a:t>to </a:t>
            </a:r>
            <a:r>
              <a:rPr lang="en-US" dirty="0" smtClean="0"/>
              <a:t>discuss</a:t>
            </a:r>
          </a:p>
          <a:p>
            <a:pPr lvl="1"/>
            <a:r>
              <a:rPr lang="en-US" dirty="0"/>
              <a:t>V</a:t>
            </a:r>
            <a:r>
              <a:rPr lang="en-US" dirty="0" smtClean="0"/>
              <a:t>ector </a:t>
            </a:r>
            <a:r>
              <a:rPr lang="en-US" dirty="0"/>
              <a:t>spaces, </a:t>
            </a:r>
            <a:r>
              <a:rPr lang="en-US" dirty="0" err="1"/>
              <a:t>embeddings</a:t>
            </a:r>
            <a:r>
              <a:rPr lang="en-US" dirty="0"/>
              <a:t>, </a:t>
            </a:r>
            <a:r>
              <a:rPr lang="en-US" b="1" dirty="0">
                <a:solidFill>
                  <a:srgbClr val="FF0000"/>
                </a:solidFill>
              </a:rPr>
              <a:t>analogies</a:t>
            </a:r>
            <a:r>
              <a:rPr lang="en-US" dirty="0"/>
              <a:t>, similarity metrics, </a:t>
            </a:r>
            <a:r>
              <a:rPr lang="en-US" dirty="0" smtClean="0"/>
              <a:t>etc.</a:t>
            </a:r>
          </a:p>
          <a:p>
            <a:r>
              <a:rPr lang="en-US" dirty="0" smtClean="0"/>
              <a:t>But </a:t>
            </a:r>
            <a:r>
              <a:rPr lang="en-US" dirty="0"/>
              <a:t>word2vec is simple and </a:t>
            </a:r>
            <a:r>
              <a:rPr lang="en-US" dirty="0" smtClean="0"/>
              <a:t>accessible</a:t>
            </a:r>
          </a:p>
          <a:p>
            <a:pPr lvl="1"/>
            <a:r>
              <a:rPr lang="en-US" dirty="0" smtClean="0"/>
              <a:t>Anyone </a:t>
            </a:r>
            <a:r>
              <a:rPr lang="en-US" dirty="0"/>
              <a:t>can download the </a:t>
            </a:r>
            <a:r>
              <a:rPr lang="en-US" dirty="0" smtClean="0"/>
              <a:t>code </a:t>
            </a:r>
            <a:r>
              <a:rPr lang="en-US" dirty="0"/>
              <a:t>and use it in their next </a:t>
            </a:r>
            <a:r>
              <a:rPr lang="en-US" dirty="0" smtClean="0"/>
              <a:t>paper.</a:t>
            </a:r>
          </a:p>
          <a:p>
            <a:pPr lvl="1"/>
            <a:r>
              <a:rPr lang="en-US" dirty="0" smtClean="0"/>
              <a:t>Any </a:t>
            </a:r>
            <a:r>
              <a:rPr lang="en-US" dirty="0"/>
              <a:t>many do (for better and for worse</a:t>
            </a:r>
            <a:r>
              <a:rPr lang="en-US" dirty="0" smtClean="0"/>
              <a:t>)</a:t>
            </a:r>
          </a:p>
          <a:p>
            <a:r>
              <a:rPr lang="en-US" dirty="0" smtClean="0"/>
              <a:t>Available downloads</a:t>
            </a:r>
          </a:p>
          <a:p>
            <a:pPr lvl="1"/>
            <a:r>
              <a:rPr lang="en-US" dirty="0"/>
              <a:t>P</a:t>
            </a:r>
            <a:r>
              <a:rPr lang="en-US" dirty="0" smtClean="0"/>
              <a:t>re-computed vectors (no training required)</a:t>
            </a:r>
          </a:p>
          <a:p>
            <a:pPr lvl="1"/>
            <a:r>
              <a:rPr lang="en-US" dirty="0"/>
              <a:t>C</a:t>
            </a:r>
            <a:r>
              <a:rPr lang="en-US" dirty="0" smtClean="0"/>
              <a:t>ode for training your own vectors on your own corpora</a:t>
            </a:r>
          </a:p>
        </p:txBody>
      </p:sp>
      <p:sp>
        <p:nvSpPr>
          <p:cNvPr id="5" name="Date Placeholder 4"/>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5882581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2"/>
          <a:stretch>
            <a:fillRect/>
          </a:stretch>
        </p:blipFill>
        <p:spPr>
          <a:xfrm>
            <a:off x="0" y="870182"/>
            <a:ext cx="6297219" cy="4406364"/>
          </a:xfrm>
          <a:prstGeom prst="rect">
            <a:avLst/>
          </a:prstGeom>
        </p:spPr>
      </p:pic>
      <p:sp>
        <p:nvSpPr>
          <p:cNvPr id="7" name="Content Placeholder 6"/>
          <p:cNvSpPr>
            <a:spLocks noGrp="1"/>
          </p:cNvSpPr>
          <p:nvPr>
            <p:ph sz="half" idx="2"/>
          </p:nvPr>
        </p:nvSpPr>
        <p:spPr>
          <a:xfrm>
            <a:off x="6172199" y="1338608"/>
            <a:ext cx="5526157" cy="4351338"/>
          </a:xfrm>
        </p:spPr>
        <p:txBody>
          <a:bodyPr>
            <a:normAutofit fontScale="92500" lnSpcReduction="20000"/>
          </a:bodyPr>
          <a:lstStyle/>
          <a:p>
            <a:r>
              <a:rPr lang="en-US" dirty="0" smtClean="0"/>
              <a:t>Linguistic generalizations</a:t>
            </a:r>
          </a:p>
          <a:p>
            <a:pPr lvl="1"/>
            <a:r>
              <a:rPr lang="en-US" dirty="0" smtClean="0"/>
              <a:t>Word associations (distance in plot)</a:t>
            </a:r>
          </a:p>
          <a:p>
            <a:pPr lvl="1"/>
            <a:r>
              <a:rPr lang="en-US" dirty="0" smtClean="0"/>
              <a:t>Features (</a:t>
            </a:r>
            <a:r>
              <a:rPr lang="en-US" dirty="0" smtClean="0">
                <a:solidFill>
                  <a:srgbClr val="FF0000"/>
                </a:solidFill>
              </a:rPr>
              <a:t>red line</a:t>
            </a:r>
            <a:r>
              <a:rPr lang="en-US" dirty="0" smtClean="0"/>
              <a:t>)</a:t>
            </a:r>
          </a:p>
          <a:p>
            <a:pPr lvl="2"/>
            <a:r>
              <a:rPr lang="en-US" dirty="0" smtClean="0"/>
              <a:t>Countries &amp; Capitals</a:t>
            </a:r>
          </a:p>
          <a:p>
            <a:r>
              <a:rPr lang="en-US" dirty="0" smtClean="0"/>
              <a:t>Analogies:</a:t>
            </a:r>
          </a:p>
          <a:p>
            <a:pPr lvl="1"/>
            <a:r>
              <a:rPr lang="en-US" dirty="0" smtClean="0"/>
              <a:t>Man : Woman :: King : </a:t>
            </a:r>
            <a:r>
              <a:rPr lang="en-US" i="1" dirty="0" smtClean="0"/>
              <a:t>x</a:t>
            </a:r>
          </a:p>
          <a:p>
            <a:pPr lvl="2"/>
            <a:r>
              <a:rPr lang="en-US" i="1" dirty="0" smtClean="0"/>
              <a:t>x </a:t>
            </a:r>
            <a:r>
              <a:rPr lang="en-US" dirty="0" smtClean="0">
                <a:sym typeface="Wingdings"/>
              </a:rPr>
              <a:t> queen</a:t>
            </a:r>
            <a:endParaRPr lang="en-US" dirty="0" smtClean="0"/>
          </a:p>
          <a:p>
            <a:pPr lvl="1"/>
            <a:r>
              <a:rPr lang="en-US" dirty="0" smtClean="0"/>
              <a:t>Athens : Greece :: Bangkok: </a:t>
            </a:r>
            <a:r>
              <a:rPr lang="en-US" i="1" dirty="0" smtClean="0"/>
              <a:t>x</a:t>
            </a:r>
          </a:p>
          <a:p>
            <a:pPr lvl="2"/>
            <a:r>
              <a:rPr lang="en-US" i="1" dirty="0" smtClean="0"/>
              <a:t>x</a:t>
            </a:r>
            <a:r>
              <a:rPr lang="en-US" dirty="0" smtClean="0"/>
              <a:t> </a:t>
            </a:r>
            <a:r>
              <a:rPr lang="en-US" dirty="0" smtClean="0">
                <a:sym typeface="Wingdings" panose="05000000000000000000" pitchFamily="2" charset="2"/>
              </a:rPr>
              <a:t>  Thailand</a:t>
            </a:r>
          </a:p>
          <a:p>
            <a:r>
              <a:rPr lang="en-US" dirty="0" smtClean="0">
                <a:sym typeface="Wingdings" panose="05000000000000000000" pitchFamily="2" charset="2"/>
              </a:rPr>
              <a:t>Vector Space (Salton)</a:t>
            </a:r>
          </a:p>
          <a:p>
            <a:pPr lvl="1"/>
            <a:r>
              <a:rPr lang="en-US" dirty="0">
                <a:sym typeface="Wingdings" panose="05000000000000000000" pitchFamily="2" charset="2"/>
              </a:rPr>
              <a:t>A</a:t>
            </a:r>
            <a:r>
              <a:rPr lang="en-US" dirty="0" smtClean="0">
                <a:sym typeface="Wingdings" panose="05000000000000000000" pitchFamily="2" charset="2"/>
              </a:rPr>
              <a:t>ddition &amp; subtraction</a:t>
            </a:r>
          </a:p>
          <a:p>
            <a:pPr lvl="1"/>
            <a:r>
              <a:rPr lang="en-US" dirty="0" smtClean="0">
                <a:sym typeface="Wingdings" panose="05000000000000000000" pitchFamily="2" charset="2"/>
              </a:rPr>
              <a:t>Clustering, PCA</a:t>
            </a:r>
          </a:p>
          <a:p>
            <a:r>
              <a:rPr lang="en-US" dirty="0" smtClean="0">
                <a:sym typeface="Wingdings" panose="05000000000000000000" pitchFamily="2" charset="2"/>
              </a:rPr>
              <a:t>Convenient for Neural Networks</a:t>
            </a:r>
            <a:endParaRPr lang="en-US" dirty="0"/>
          </a:p>
        </p:txBody>
      </p:sp>
      <p:sp>
        <p:nvSpPr>
          <p:cNvPr id="4" name="Date Placeholder 3"/>
          <p:cNvSpPr>
            <a:spLocks noGrp="1"/>
          </p:cNvSpPr>
          <p:nvPr>
            <p:ph type="dt" sz="half" idx="10"/>
          </p:nvPr>
        </p:nvSpPr>
        <p:spPr/>
        <p:txBody>
          <a:bodyPr/>
          <a:lstStyle/>
          <a:p>
            <a:r>
              <a:rPr lang="en-US" smtClean="0"/>
              <a:t>9/15/17</a:t>
            </a:r>
            <a:endParaRPr lang="en-US"/>
          </a:p>
        </p:txBody>
      </p:sp>
      <p:pic>
        <p:nvPicPr>
          <p:cNvPr id="16" name="Picture 15"/>
          <p:cNvPicPr>
            <a:picLocks noChangeAspect="1"/>
          </p:cNvPicPr>
          <p:nvPr/>
        </p:nvPicPr>
        <p:blipFill rotWithShape="1">
          <a:blip r:embed="rId3"/>
          <a:srcRect b="40331"/>
          <a:stretch/>
        </p:blipFill>
        <p:spPr>
          <a:xfrm>
            <a:off x="1762430" y="5276546"/>
            <a:ext cx="4223315" cy="1352854"/>
          </a:xfrm>
          <a:prstGeom prst="rect">
            <a:avLst/>
          </a:prstGeom>
        </p:spPr>
      </p:pic>
      <p:cxnSp>
        <p:nvCxnSpPr>
          <p:cNvPr id="9" name="Straight Connector 8"/>
          <p:cNvCxnSpPr/>
          <p:nvPr/>
        </p:nvCxnSpPr>
        <p:spPr>
          <a:xfrm flipH="1">
            <a:off x="3148609" y="1451733"/>
            <a:ext cx="597260" cy="33471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Title 1"/>
              <p:cNvSpPr>
                <a:spLocks noGrp="1"/>
              </p:cNvSpPr>
              <p:nvPr>
                <p:ph type="title"/>
              </p:nvPr>
            </p:nvSpPr>
            <p:spPr>
              <a:xfrm>
                <a:off x="74427" y="188843"/>
                <a:ext cx="11832651" cy="785192"/>
              </a:xfrm>
            </p:spPr>
            <p:txBody>
              <a:bodyPr>
                <a:noAutofit/>
              </a:bodyPr>
              <a:lstStyle/>
              <a:p>
                <a:r>
                  <a:rPr lang="en-US" sz="3600" dirty="0" smtClean="0"/>
                  <a:t>Word2Vec: </a:t>
                </a:r>
                <a14:m>
                  <m:oMath xmlns:m="http://schemas.openxmlformats.org/officeDocument/2006/math">
                    <m:r>
                      <a:rPr lang="en-US" sz="3600" b="0" i="1" smtClean="0">
                        <a:latin typeface="Cambria Math" charset="0"/>
                      </a:rPr>
                      <m:t>𝑠𝑖𝑚</m:t>
                    </m:r>
                    <m:d>
                      <m:dPr>
                        <m:ctrlPr>
                          <a:rPr lang="en-US" sz="3600" b="0" i="1" smtClean="0">
                            <a:latin typeface="Cambria Math" charset="0"/>
                          </a:rPr>
                        </m:ctrlPr>
                      </m:dPr>
                      <m:e>
                        <m:r>
                          <a:rPr lang="en-US" sz="3600" b="0" i="1" smtClean="0">
                            <a:latin typeface="Cambria Math" charset="0"/>
                          </a:rPr>
                          <m:t>𝑥</m:t>
                        </m:r>
                        <m:r>
                          <a:rPr lang="en-US" sz="3600" b="0" i="1" smtClean="0">
                            <a:latin typeface="Cambria Math" charset="0"/>
                          </a:rPr>
                          <m:t>,</m:t>
                        </m:r>
                        <m:r>
                          <a:rPr lang="en-US" sz="3600" b="0" i="1" smtClean="0">
                            <a:latin typeface="Cambria Math" charset="0"/>
                          </a:rPr>
                          <m:t>𝑦</m:t>
                        </m:r>
                      </m:e>
                    </m:d>
                    <m:r>
                      <a:rPr lang="en-US" sz="3600" b="0" i="1" smtClean="0">
                        <a:latin typeface="Cambria Math" charset="0"/>
                      </a:rPr>
                      <m:t>=</m:t>
                    </m:r>
                    <m:func>
                      <m:funcPr>
                        <m:ctrlPr>
                          <a:rPr lang="en-US" sz="3600" b="0" i="1" smtClean="0">
                            <a:latin typeface="Cambria Math" charset="0"/>
                          </a:rPr>
                        </m:ctrlPr>
                      </m:funcPr>
                      <m:fName>
                        <m:r>
                          <m:rPr>
                            <m:sty m:val="p"/>
                          </m:rPr>
                          <a:rPr lang="en-US" sz="3600" b="0" i="0" smtClean="0">
                            <a:latin typeface="Cambria Math" charset="0"/>
                          </a:rPr>
                          <m:t>cos</m:t>
                        </m:r>
                      </m:fName>
                      <m:e>
                        <m:d>
                          <m:dPr>
                            <m:ctrlPr>
                              <a:rPr lang="en-US" sz="3600" b="0" i="1" smtClean="0">
                                <a:latin typeface="Cambria Math" charset="0"/>
                              </a:rPr>
                            </m:ctrlPr>
                          </m:dPr>
                          <m:e>
                            <m:r>
                              <a:rPr lang="en-US" sz="3600" b="0" i="1" smtClean="0">
                                <a:latin typeface="Cambria Math" charset="0"/>
                              </a:rPr>
                              <m:t>𝑣𝑒𝑐</m:t>
                            </m:r>
                            <m:d>
                              <m:dPr>
                                <m:ctrlPr>
                                  <a:rPr lang="en-US" sz="3600" b="0" i="1" smtClean="0">
                                    <a:latin typeface="Cambria Math" charset="0"/>
                                  </a:rPr>
                                </m:ctrlPr>
                              </m:dPr>
                              <m:e>
                                <m:r>
                                  <a:rPr lang="en-US" sz="3600" b="0" i="1" smtClean="0">
                                    <a:latin typeface="Cambria Math" charset="0"/>
                                  </a:rPr>
                                  <m:t>𝑥</m:t>
                                </m:r>
                              </m:e>
                            </m:d>
                            <m:r>
                              <a:rPr lang="en-US" sz="3600" b="0" i="1" smtClean="0">
                                <a:latin typeface="Cambria Math" charset="0"/>
                              </a:rPr>
                              <m:t>, </m:t>
                            </m:r>
                            <m:r>
                              <a:rPr lang="en-US" sz="3600" b="0" i="1" smtClean="0">
                                <a:latin typeface="Cambria Math" charset="0"/>
                              </a:rPr>
                              <m:t>𝑣𝑒𝑐</m:t>
                            </m:r>
                            <m:d>
                              <m:dPr>
                                <m:ctrlPr>
                                  <a:rPr lang="en-US" sz="3600" b="0" i="1" smtClean="0">
                                    <a:latin typeface="Cambria Math" charset="0"/>
                                  </a:rPr>
                                </m:ctrlPr>
                              </m:dPr>
                              <m:e>
                                <m:r>
                                  <a:rPr lang="en-US" sz="3600" b="0" i="1" smtClean="0">
                                    <a:latin typeface="Cambria Math" charset="0"/>
                                  </a:rPr>
                                  <m:t>𝑦</m:t>
                                </m:r>
                              </m:e>
                            </m:d>
                          </m:e>
                        </m:d>
                      </m:e>
                    </m:func>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𝑃𝑀𝐼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r>
                      <a:rPr lang="en-US" sz="3600" b="0" i="1" smtClean="0">
                        <a:latin typeface="Cambria Math" charset="0"/>
                        <a:ea typeface="Cambria Math" charset="0"/>
                        <a:cs typeface="Cambria Math" charset="0"/>
                      </a:rPr>
                      <m:t>)</m:t>
                    </m:r>
                  </m:oMath>
                </a14:m>
                <a:r>
                  <a:rPr lang="en-US" sz="2800" dirty="0" smtClean="0"/>
                  <a:t/>
                </a:r>
                <a:br>
                  <a:rPr lang="en-US" sz="2800" dirty="0" smtClean="0"/>
                </a:br>
                <a:r>
                  <a:rPr lang="en-US" sz="2000" dirty="0" smtClean="0">
                    <a:hlinkClick r:id="rId4"/>
                  </a:rPr>
                  <a:t>https://code.google.com/archive/p/word2vec/</a:t>
                </a:r>
                <a:r>
                  <a:rPr lang="en-US" sz="2000" dirty="0" smtClean="0"/>
                  <a:t> </a:t>
                </a:r>
                <a:endParaRPr lang="en-US" sz="2000"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74427" y="188843"/>
                <a:ext cx="11832651" cy="785192"/>
              </a:xfrm>
              <a:blipFill rotWithShape="0">
                <a:blip r:embed="rId5"/>
                <a:stretch>
                  <a:fillRect l="-1546" t="-21705" b="-22481"/>
                </a:stretch>
              </a:blipFill>
            </p:spPr>
            <p:txBody>
              <a:bodyPr/>
              <a:lstStyle/>
              <a:p>
                <a:r>
                  <a:rPr lang="en-US">
                    <a:noFill/>
                  </a:rPr>
                  <a:t> </a:t>
                </a:r>
              </a:p>
            </p:txBody>
          </p:sp>
        </mc:Fallback>
      </mc:AlternateContent>
    </p:spTree>
    <p:extLst>
      <p:ext uri="{BB962C8B-B14F-4D97-AF65-F5344CB8AC3E}">
        <p14:creationId xmlns:p14="http://schemas.microsoft.com/office/powerpoint/2010/main" val="21424865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371061" y="156404"/>
                <a:ext cx="10515600" cy="1881118"/>
              </a:xfrm>
            </p:spPr>
            <p:txBody>
              <a:bodyPr>
                <a:normAutofit/>
              </a:bodyPr>
              <a:lstStyle/>
              <a:p>
                <a:r>
                  <a:rPr lang="en-US" dirty="0" smtClean="0"/>
                  <a:t>Vector addition &amp; subtraction</a:t>
                </a:r>
              </a:p>
              <a:p>
                <a:pPr lvl="1"/>
                <a14:m>
                  <m:oMath xmlns:m="http://schemas.openxmlformats.org/officeDocument/2006/math">
                    <m:r>
                      <a:rPr lang="en-US" i="1">
                        <a:latin typeface="Cambria Math" charset="0"/>
                      </a:rPr>
                      <m:t>𝑣𝑒𝑐</m:t>
                    </m:r>
                    <m:d>
                      <m:dPr>
                        <m:ctrlPr>
                          <a:rPr lang="en-US" i="1">
                            <a:latin typeface="Cambria Math" charset="0"/>
                          </a:rPr>
                        </m:ctrlPr>
                      </m:dPr>
                      <m:e>
                        <m:r>
                          <a:rPr lang="en-US" i="1">
                            <a:latin typeface="Cambria Math" charset="0"/>
                          </a:rPr>
                          <m:t>𝑘𝑖𝑛𝑔</m:t>
                        </m:r>
                        <m:r>
                          <a:rPr lang="en-US" i="1">
                            <a:latin typeface="Cambria Math" charset="0"/>
                          </a:rPr>
                          <m:t>+</m:t>
                        </m:r>
                        <m:r>
                          <a:rPr lang="en-US" i="1">
                            <a:latin typeface="Cambria Math" charset="0"/>
                          </a:rPr>
                          <m:t>𝑤𝑜𝑚𝑎𝑛</m:t>
                        </m:r>
                        <m:r>
                          <a:rPr lang="en-US" i="1">
                            <a:latin typeface="Cambria Math" charset="0"/>
                          </a:rPr>
                          <m:t> −</m:t>
                        </m:r>
                        <m:r>
                          <a:rPr lang="en-US" i="1">
                            <a:latin typeface="Cambria Math" charset="0"/>
                          </a:rPr>
                          <m:t>𝑚𝑎𝑛</m:t>
                        </m:r>
                      </m:e>
                    </m:d>
                    <m:r>
                      <a:rPr lang="en-US" i="1">
                        <a:latin typeface="Cambria Math" charset="0"/>
                      </a:rPr>
                      <m:t>=</m:t>
                    </m:r>
                    <m:r>
                      <a:rPr lang="en-US" i="1">
                        <a:latin typeface="Cambria Math" charset="0"/>
                      </a:rPr>
                      <m:t>𝑣𝑒𝑐</m:t>
                    </m:r>
                    <m:d>
                      <m:dPr>
                        <m:ctrlPr>
                          <a:rPr lang="en-US" i="1">
                            <a:latin typeface="Cambria Math" charset="0"/>
                          </a:rPr>
                        </m:ctrlPr>
                      </m:dPr>
                      <m:e>
                        <m:r>
                          <a:rPr lang="en-US" i="1">
                            <a:latin typeface="Cambria Math" charset="0"/>
                          </a:rPr>
                          <m:t>𝑘𝑖𝑛𝑔</m:t>
                        </m:r>
                      </m:e>
                    </m:d>
                    <m:r>
                      <a:rPr lang="en-US" i="1">
                        <a:latin typeface="Cambria Math" charset="0"/>
                      </a:rPr>
                      <m:t>+</m:t>
                    </m:r>
                    <m:r>
                      <a:rPr lang="en-US" i="1">
                        <a:latin typeface="Cambria Math" charset="0"/>
                      </a:rPr>
                      <m:t>𝑣𝑒𝑐</m:t>
                    </m:r>
                    <m:d>
                      <m:dPr>
                        <m:ctrlPr>
                          <a:rPr lang="en-US" i="1">
                            <a:latin typeface="Cambria Math" charset="0"/>
                          </a:rPr>
                        </m:ctrlPr>
                      </m:dPr>
                      <m:e>
                        <m:r>
                          <a:rPr lang="en-US" i="1">
                            <a:latin typeface="Cambria Math" charset="0"/>
                          </a:rPr>
                          <m:t>𝑤𝑜𝑚𝑎𝑛</m:t>
                        </m:r>
                      </m:e>
                    </m:d>
                    <m:r>
                      <a:rPr lang="en-US" i="1">
                        <a:latin typeface="Cambria Math" charset="0"/>
                      </a:rPr>
                      <m:t>−</m:t>
                    </m:r>
                    <m:r>
                      <a:rPr lang="en-US" i="1">
                        <a:latin typeface="Cambria Math" charset="0"/>
                      </a:rPr>
                      <m:t>𝑣𝑒𝑐</m:t>
                    </m:r>
                    <m:r>
                      <a:rPr lang="en-US" i="1">
                        <a:latin typeface="Cambria Math" charset="0"/>
                      </a:rPr>
                      <m:t>(</m:t>
                    </m:r>
                    <m:r>
                      <a:rPr lang="en-US" i="1">
                        <a:latin typeface="Cambria Math" charset="0"/>
                      </a:rPr>
                      <m:t>𝑚𝑎𝑛</m:t>
                    </m:r>
                    <m:r>
                      <a:rPr lang="en-US" i="1">
                        <a:latin typeface="Cambria Math" charset="0"/>
                      </a:rPr>
                      <m:t>)</m:t>
                    </m:r>
                  </m:oMath>
                </a14:m>
                <a:endParaRPr lang="en-US" dirty="0" smtClean="0"/>
              </a:p>
              <a:p>
                <a:r>
                  <a:rPr lang="en-US" dirty="0" smtClean="0"/>
                  <a:t>Analogies</a:t>
                </a:r>
              </a:p>
              <a:p>
                <a:pPr lvl="1"/>
                <a14:m>
                  <m:oMath xmlns:m="http://schemas.openxmlformats.org/officeDocument/2006/math">
                    <m:acc>
                      <m:accPr>
                        <m:chr m:val="̂"/>
                        <m:ctrlPr>
                          <a:rPr lang="en-US" b="0" i="1" smtClean="0">
                            <a:latin typeface="Cambria Math" charset="0"/>
                          </a:rPr>
                        </m:ctrlPr>
                      </m:accPr>
                      <m:e>
                        <m:r>
                          <a:rPr lang="en-US" b="0" i="1" smtClean="0">
                            <a:latin typeface="Cambria Math" charset="0"/>
                          </a:rPr>
                          <m:t>𝑥</m:t>
                        </m:r>
                      </m:e>
                    </m:acc>
                    <m:r>
                      <a:rPr lang="en-US" dirty="0">
                        <a:latin typeface="Cambria Math" charset="0"/>
                        <a:ea typeface="Cambria Math" charset="0"/>
                        <a:cs typeface="Cambria Math" charset="0"/>
                      </a:rPr>
                      <m:t>=</m:t>
                    </m:r>
                    <m:func>
                      <m:funcPr>
                        <m:ctrlPr>
                          <a:rPr lang="mr-IN" i="1" dirty="0" smtClean="0">
                            <a:latin typeface="Cambria Math" charset="0"/>
                            <a:ea typeface="Cambria Math" charset="0"/>
                            <a:cs typeface="Cambria Math" charset="0"/>
                          </a:rPr>
                        </m:ctrlPr>
                      </m:funcPr>
                      <m:fName>
                        <m:limLow>
                          <m:limLowPr>
                            <m:ctrlPr>
                              <a:rPr lang="mr-IN" i="1" dirty="0" smtClean="0">
                                <a:latin typeface="Cambria Math" charset="0"/>
                                <a:ea typeface="Cambria Math" charset="0"/>
                                <a:cs typeface="Cambria Math" charset="0"/>
                              </a:rPr>
                            </m:ctrlPr>
                          </m:limLowPr>
                          <m:e>
                            <m:r>
                              <m:rPr>
                                <m:sty m:val="p"/>
                              </m:rPr>
                              <a:rPr lang="en-US" b="0" i="0" dirty="0" smtClean="0">
                                <a:latin typeface="Cambria Math" charset="0"/>
                                <a:ea typeface="Cambria Math" charset="0"/>
                                <a:cs typeface="Cambria Math" charset="0"/>
                              </a:rPr>
                              <m:t>ARGMAX</m:t>
                            </m:r>
                          </m:e>
                          <m:lim>
                            <m:r>
                              <a:rPr lang="en-US" b="0" i="1" dirty="0" smtClean="0">
                                <a:latin typeface="Cambria Math" charset="0"/>
                                <a:ea typeface="Cambria Math" charset="0"/>
                                <a:cs typeface="Cambria Math" charset="0"/>
                              </a:rPr>
                              <m:t>𝑥</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𝑉</m:t>
                            </m:r>
                          </m:lim>
                        </m:limLow>
                      </m:fName>
                      <m:e>
                        <m:r>
                          <a:rPr lang="en-US" b="0" i="1" dirty="0" smtClean="0">
                            <a:latin typeface="Cambria Math" charset="0"/>
                            <a:ea typeface="Cambria Math" charset="0"/>
                            <a:cs typeface="Cambria Math" charset="0"/>
                          </a:rPr>
                          <m:t>𝑠𝑖𝑚</m:t>
                        </m:r>
                        <m:r>
                          <a:rPr lang="en-US" b="0" i="1" dirty="0" smtClean="0">
                            <a:latin typeface="Cambria Math" charset="0"/>
                            <a:ea typeface="Cambria Math" charset="0"/>
                            <a:cs typeface="Cambria Math" charset="0"/>
                          </a:rPr>
                          <m:t>(</m:t>
                        </m:r>
                        <m:sSup>
                          <m:sSupPr>
                            <m:ctrlPr>
                              <a:rPr lang="en-US" b="0" i="1" dirty="0" smtClean="0">
                                <a:latin typeface="Cambria Math" charset="0"/>
                                <a:ea typeface="Cambria Math" charset="0"/>
                                <a:cs typeface="Cambria Math" charset="0"/>
                              </a:rPr>
                            </m:ctrlPr>
                          </m:sSupPr>
                          <m:e>
                            <m:r>
                              <a:rPr lang="en-US" b="0" i="1" dirty="0" smtClean="0">
                                <a:latin typeface="Cambria Math" charset="0"/>
                                <a:ea typeface="Cambria Math" charset="0"/>
                                <a:cs typeface="Cambria Math" charset="0"/>
                              </a:rPr>
                              <m:t>𝑥</m:t>
                            </m:r>
                          </m:e>
                          <m:sup>
                            <m:r>
                              <a:rPr lang="en-US" b="0" i="1" dirty="0" smtClean="0">
                                <a:latin typeface="Cambria Math" charset="0"/>
                                <a:ea typeface="Cambria Math" charset="0"/>
                                <a:cs typeface="Cambria Math" charset="0"/>
                              </a:rPr>
                              <m:t>′</m:t>
                            </m:r>
                          </m:sup>
                        </m:sSup>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𝑘𝑖𝑛𝑔</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𝑤𝑜𝑚𝑎𝑛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𝑚𝑎𝑛</m:t>
                        </m:r>
                        <m:r>
                          <a:rPr lang="en-US" b="0" i="1" dirty="0" smtClean="0">
                            <a:latin typeface="Cambria Math" charset="0"/>
                            <a:ea typeface="Cambria Math" charset="0"/>
                            <a:cs typeface="Cambria Math" charset="0"/>
                          </a:rPr>
                          <m:t>)</m:t>
                        </m:r>
                      </m:e>
                    </m:func>
                  </m:oMath>
                </a14:m>
                <a:endParaRPr lang="en-US" dirty="0" smtClean="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371061" y="156404"/>
                <a:ext cx="10515600" cy="1881118"/>
              </a:xfrm>
              <a:blipFill rotWithShape="0">
                <a:blip r:embed="rId2"/>
                <a:stretch>
                  <a:fillRect l="-1043" t="-5519" b="-26948"/>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r>
              <a:rPr lang="en-US" smtClean="0"/>
              <a:t>9/15/17</a:t>
            </a: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833" y="2037522"/>
            <a:ext cx="5312818" cy="4534289"/>
          </a:xfrm>
          <a:prstGeom prst="rect">
            <a:avLst/>
          </a:prstGeom>
        </p:spPr>
      </p:pic>
      <p:sp>
        <p:nvSpPr>
          <p:cNvPr id="2" name="TextBox 1"/>
          <p:cNvSpPr txBox="1"/>
          <p:nvPr/>
        </p:nvSpPr>
        <p:spPr>
          <a:xfrm>
            <a:off x="8542422" y="0"/>
            <a:ext cx="3565400" cy="523220"/>
          </a:xfrm>
          <a:prstGeom prst="rect">
            <a:avLst/>
          </a:prstGeom>
          <a:solidFill>
            <a:srgbClr val="FFFF00"/>
          </a:solidFill>
          <a:ln w="38100">
            <a:solidFill>
              <a:schemeClr val="tx1"/>
            </a:solidFill>
          </a:ln>
        </p:spPr>
        <p:txBody>
          <a:bodyPr wrap="none" rtlCol="0">
            <a:spAutoFit/>
          </a:bodyPr>
          <a:lstStyle/>
          <a:p>
            <a:r>
              <a:rPr lang="en-US" sz="2800" dirty="0" smtClean="0"/>
              <a:t>man : woman :: king : </a:t>
            </a:r>
            <a:r>
              <a:rPr lang="en-US" sz="2800" b="1" i="1" dirty="0" smtClean="0"/>
              <a:t>x</a:t>
            </a:r>
            <a:endParaRPr lang="en-US" sz="2800" b="1" i="1" dirty="0"/>
          </a:p>
        </p:txBody>
      </p:sp>
    </p:spTree>
    <p:extLst>
      <p:ext uri="{BB962C8B-B14F-4D97-AF65-F5344CB8AC3E}">
        <p14:creationId xmlns:p14="http://schemas.microsoft.com/office/powerpoint/2010/main" val="19133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9/15/17</a:t>
            </a:r>
            <a:endParaRPr lang="en-US"/>
          </a:p>
        </p:txBody>
      </p:sp>
      <p:sp>
        <p:nvSpPr>
          <p:cNvPr id="10" name="Content Placeholder 9"/>
          <p:cNvSpPr>
            <a:spLocks noGrp="1"/>
          </p:cNvSpPr>
          <p:nvPr>
            <p:ph sz="half" idx="1"/>
          </p:nvPr>
        </p:nvSpPr>
        <p:spPr>
          <a:xfrm>
            <a:off x="266700" y="1423396"/>
            <a:ext cx="4312696" cy="4856163"/>
          </a:xfrm>
        </p:spPr>
        <p:txBody>
          <a:bodyPr/>
          <a:lstStyle/>
          <a:p>
            <a:r>
              <a:rPr lang="en-US" dirty="0" smtClean="0"/>
              <a:t>Tweets</a:t>
            </a:r>
          </a:p>
          <a:p>
            <a:pPr lvl="1"/>
            <a:r>
              <a:rPr lang="en-US" dirty="0" smtClean="0"/>
              <a:t>RT</a:t>
            </a:r>
            <a:r>
              <a:rPr lang="en-US" dirty="0"/>
              <a:t> </a:t>
            </a:r>
            <a:r>
              <a:rPr lang="en-US" dirty="0">
                <a:hlinkClick r:id="rId2"/>
              </a:rPr>
              <a:t>@tallinzen</a:t>
            </a:r>
            <a:r>
              <a:rPr lang="en-US" dirty="0"/>
              <a:t>: sure, </a:t>
            </a:r>
            <a:r>
              <a:rPr lang="en-US" dirty="0" err="1"/>
              <a:t>king:queen</a:t>
            </a:r>
            <a:r>
              <a:rPr lang="en-US" dirty="0"/>
              <a:t> </a:t>
            </a:r>
            <a:r>
              <a:rPr lang="en-US" dirty="0" err="1" smtClean="0"/>
              <a:t>etc</a:t>
            </a:r>
            <a:r>
              <a:rPr lang="en-US" dirty="0" smtClean="0"/>
              <a:t>, but </a:t>
            </a:r>
            <a:r>
              <a:rPr lang="en-US" dirty="0"/>
              <a:t>did you know word2vec gets real SAT analogies right just 1% of the time</a:t>
            </a:r>
            <a:r>
              <a:rPr lang="en-US" dirty="0" smtClean="0"/>
              <a:t>?</a:t>
            </a:r>
          </a:p>
          <a:p>
            <a:pPr lvl="1"/>
            <a:r>
              <a:rPr lang="en-US" dirty="0" smtClean="0"/>
              <a:t>15 copies of this tweet</a:t>
            </a:r>
          </a:p>
          <a:p>
            <a:pPr lvl="2"/>
            <a:r>
              <a:rPr lang="en-US" dirty="0"/>
              <a:t>S</a:t>
            </a:r>
            <a:r>
              <a:rPr lang="en-US" dirty="0" smtClean="0"/>
              <a:t>ome by NLP experts</a:t>
            </a:r>
          </a:p>
          <a:p>
            <a:r>
              <a:rPr lang="en-US" dirty="0" smtClean="0"/>
              <a:t>Resources Debate</a:t>
            </a:r>
          </a:p>
          <a:p>
            <a:pPr lvl="1"/>
            <a:r>
              <a:rPr lang="en-US" dirty="0" smtClean="0"/>
              <a:t>WordNet &amp;</a:t>
            </a:r>
          </a:p>
          <a:p>
            <a:pPr lvl="1"/>
            <a:r>
              <a:rPr lang="en-US" dirty="0" smtClean="0"/>
              <a:t>British National Corpora</a:t>
            </a:r>
          </a:p>
          <a:p>
            <a:pPr lvl="1"/>
            <a:endParaRPr lang="en-US" dirty="0"/>
          </a:p>
        </p:txBody>
      </p:sp>
      <p:pic>
        <p:nvPicPr>
          <p:cNvPr id="11"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4563" y="-1"/>
            <a:ext cx="7487438" cy="6721475"/>
          </a:xfrm>
        </p:spPr>
      </p:pic>
      <p:sp>
        <p:nvSpPr>
          <p:cNvPr id="7" name="Rounded Rectangle 6"/>
          <p:cNvSpPr/>
          <p:nvPr/>
        </p:nvSpPr>
        <p:spPr>
          <a:xfrm>
            <a:off x="4922297" y="6063936"/>
            <a:ext cx="6926803" cy="495928"/>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a:xfrm flipH="1">
            <a:off x="330200" y="57793"/>
            <a:ext cx="4013200" cy="1044279"/>
          </a:xfrm>
        </p:spPr>
        <p:txBody>
          <a:bodyPr>
            <a:normAutofit/>
          </a:bodyPr>
          <a:lstStyle/>
          <a:p>
            <a:r>
              <a:rPr lang="en-US" sz="3200" dirty="0" smtClean="0"/>
              <a:t>Some analogies are easier than others</a:t>
            </a:r>
            <a:endParaRPr lang="en-US" sz="3200" dirty="0"/>
          </a:p>
        </p:txBody>
      </p:sp>
    </p:spTree>
    <p:extLst>
      <p:ext uri="{BB962C8B-B14F-4D97-AF65-F5344CB8AC3E}">
        <p14:creationId xmlns:p14="http://schemas.microsoft.com/office/powerpoint/2010/main" val="19038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3"/>
          <a:stretch>
            <a:fillRect/>
          </a:stretch>
        </p:blipFill>
        <p:spPr>
          <a:xfrm>
            <a:off x="567069" y="-38712"/>
            <a:ext cx="4244163" cy="2969775"/>
          </a:xfrm>
          <a:prstGeom prst="rect">
            <a:avLst/>
          </a:prstGeom>
        </p:spPr>
      </p:pic>
      <p:sp>
        <p:nvSpPr>
          <p:cNvPr id="2" name="Title 1"/>
          <p:cNvSpPr>
            <a:spLocks noGrp="1"/>
          </p:cNvSpPr>
          <p:nvPr>
            <p:ph type="title"/>
          </p:nvPr>
        </p:nvSpPr>
        <p:spPr>
          <a:xfrm>
            <a:off x="7028558" y="163107"/>
            <a:ext cx="4967177" cy="1325563"/>
          </a:xfrm>
        </p:spPr>
        <p:txBody>
          <a:bodyPr>
            <a:noAutofit/>
          </a:bodyPr>
          <a:lstStyle/>
          <a:p>
            <a:r>
              <a:rPr lang="en-US" sz="3200" dirty="0" smtClean="0"/>
              <a:t>Levy &amp; Goldberg (NIPS-2014)</a:t>
            </a:r>
            <a:br>
              <a:rPr lang="en-US" sz="3200" dirty="0" smtClean="0"/>
            </a:br>
            <a:r>
              <a:rPr lang="en-US" sz="2000" dirty="0" smtClean="0"/>
              <a:t>Word2Vec ≈ PMI (Pointwise Mutual Info)</a:t>
            </a:r>
            <a:endParaRPr lang="en-US" sz="2000" dirty="0"/>
          </a:p>
        </p:txBody>
      </p:sp>
      <p:pic>
        <p:nvPicPr>
          <p:cNvPr id="8" name="Content Placeholder 7"/>
          <p:cNvPicPr>
            <a:picLocks noGrp="1" noChangeAspect="1"/>
          </p:cNvPicPr>
          <p:nvPr>
            <p:ph sz="half" idx="2"/>
          </p:nvPr>
        </p:nvPicPr>
        <p:blipFill>
          <a:blip r:embed="rId4"/>
          <a:stretch>
            <a:fillRect/>
          </a:stretch>
        </p:blipFill>
        <p:spPr>
          <a:xfrm>
            <a:off x="6718858" y="1391368"/>
            <a:ext cx="5346407" cy="5330107"/>
          </a:xfrm>
          <a:prstGeom prst="rect">
            <a:avLst/>
          </a:prstGeom>
        </p:spPr>
      </p:pic>
      <p:sp>
        <p:nvSpPr>
          <p:cNvPr id="4" name="Date Placeholder 3"/>
          <p:cNvSpPr>
            <a:spLocks noGrp="1"/>
          </p:cNvSpPr>
          <p:nvPr>
            <p:ph type="dt" sz="half" idx="10"/>
          </p:nvPr>
        </p:nvSpPr>
        <p:spPr/>
        <p:txBody>
          <a:bodyPr/>
          <a:lstStyle/>
          <a:p>
            <a:r>
              <a:rPr lang="en-US" smtClean="0"/>
              <a:t>9/15/17</a:t>
            </a:r>
            <a:endParaRPr lang="en-US"/>
          </a:p>
        </p:txBody>
      </p:sp>
      <p:sp>
        <p:nvSpPr>
          <p:cNvPr id="9" name="Content Placeholder 2"/>
          <p:cNvSpPr txBox="1">
            <a:spLocks/>
          </p:cNvSpPr>
          <p:nvPr/>
        </p:nvSpPr>
        <p:spPr>
          <a:xfrm>
            <a:off x="58479" y="2886740"/>
            <a:ext cx="6970079" cy="355485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ym typeface="Wingdings"/>
              </a:rPr>
              <a:t>Levy &amp; Goldberg (NIPS-2014) is a theoretical </a:t>
            </a:r>
            <a:r>
              <a:rPr lang="en-US" dirty="0" err="1" smtClean="0">
                <a:sym typeface="Wingdings"/>
              </a:rPr>
              <a:t>arg</a:t>
            </a:r>
            <a:endParaRPr lang="en-US" dirty="0" smtClean="0">
              <a:sym typeface="Wingdings"/>
            </a:endParaRPr>
          </a:p>
          <a:p>
            <a:pPr lvl="1"/>
            <a:r>
              <a:rPr lang="en-US" dirty="0" smtClean="0">
                <a:sym typeface="Wingdings"/>
              </a:rPr>
              <a:t>Plots  correlations are large, but far from perfect</a:t>
            </a:r>
          </a:p>
          <a:p>
            <a:r>
              <a:rPr lang="en-US" dirty="0" smtClean="0"/>
              <a:t>Materials:</a:t>
            </a:r>
          </a:p>
          <a:p>
            <a:pPr lvl="1"/>
            <a:r>
              <a:rPr lang="en-US" dirty="0" smtClean="0"/>
              <a:t>N </a:t>
            </a:r>
            <a:r>
              <a:rPr lang="en-US" dirty="0"/>
              <a:t>= 22 </a:t>
            </a:r>
            <a:r>
              <a:rPr lang="en-US" dirty="0" smtClean="0"/>
              <a:t>words (11 </a:t>
            </a:r>
            <a:r>
              <a:rPr lang="en-US" dirty="0"/>
              <a:t>cities + 11 </a:t>
            </a:r>
            <a:r>
              <a:rPr lang="en-US" dirty="0" smtClean="0"/>
              <a:t>countries)</a:t>
            </a:r>
            <a:endParaRPr lang="en-US" dirty="0"/>
          </a:p>
          <a:p>
            <a:pPr lvl="1"/>
            <a:r>
              <a:rPr lang="en-US" dirty="0"/>
              <a:t>N (N-1)/2 = 231 pairs of words (points)</a:t>
            </a:r>
          </a:p>
          <a:p>
            <a:pPr lvl="1"/>
            <a:r>
              <a:rPr lang="en-US" dirty="0"/>
              <a:t>type in {city, country}</a:t>
            </a:r>
          </a:p>
          <a:p>
            <a:r>
              <a:rPr lang="en-US" dirty="0"/>
              <a:t>Color:</a:t>
            </a:r>
          </a:p>
          <a:p>
            <a:pPr lvl="1"/>
            <a:r>
              <a:rPr lang="en-US" b="1" dirty="0">
                <a:solidFill>
                  <a:srgbClr val="92D050"/>
                </a:solidFill>
              </a:rPr>
              <a:t>Green</a:t>
            </a:r>
            <a:r>
              <a:rPr lang="en-US" dirty="0"/>
              <a:t> </a:t>
            </a:r>
            <a:r>
              <a:rPr lang="en-US" dirty="0">
                <a:sym typeface="Wingdings"/>
              </a:rPr>
              <a:t> type match</a:t>
            </a:r>
          </a:p>
          <a:p>
            <a:pPr lvl="1"/>
            <a:r>
              <a:rPr lang="en-US" b="1" dirty="0">
                <a:solidFill>
                  <a:srgbClr val="FF0000"/>
                </a:solidFill>
                <a:sym typeface="Wingdings"/>
              </a:rPr>
              <a:t>Red</a:t>
            </a:r>
            <a:r>
              <a:rPr lang="en-US" dirty="0">
                <a:solidFill>
                  <a:srgbClr val="FF0000"/>
                </a:solidFill>
                <a:sym typeface="Wingdings"/>
              </a:rPr>
              <a:t> </a:t>
            </a:r>
            <a:r>
              <a:rPr lang="en-US" dirty="0">
                <a:sym typeface="Wingdings"/>
              </a:rPr>
              <a:t> type </a:t>
            </a:r>
            <a:r>
              <a:rPr lang="en-US" dirty="0" smtClean="0">
                <a:sym typeface="Wingdings"/>
              </a:rPr>
              <a:t>mismatch</a:t>
            </a:r>
            <a:endParaRPr lang="en-US" dirty="0">
              <a:sym typeface="Wingdings"/>
            </a:endParaRPr>
          </a:p>
        </p:txBody>
      </p:sp>
    </p:spTree>
    <p:extLst>
      <p:ext uri="{BB962C8B-B14F-4D97-AF65-F5344CB8AC3E}">
        <p14:creationId xmlns:p14="http://schemas.microsoft.com/office/powerpoint/2010/main" val="5268958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GloVe</a:t>
            </a:r>
            <a:r>
              <a:rPr lang="en-US" sz="4000" dirty="0" smtClean="0"/>
              <a:t>: </a:t>
            </a:r>
            <a:r>
              <a:rPr lang="en-US" sz="4000" dirty="0">
                <a:hlinkClick r:id="rId2"/>
              </a:rPr>
              <a:t>https://nlp.stanford.edu/projects/glove</a:t>
            </a:r>
            <a:r>
              <a:rPr lang="en-US" sz="4000" dirty="0" smtClean="0">
                <a:hlinkClick r:id="rId2"/>
              </a:rPr>
              <a:t>/</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32933" y="1825625"/>
                <a:ext cx="6311042" cy="4351338"/>
              </a:xfrm>
            </p:spPr>
            <p:txBody>
              <a:bodyPr>
                <a:normAutofit fontScale="92500" lnSpcReduction="20000"/>
              </a:bodyPr>
              <a:lstStyle/>
              <a:p>
                <a:r>
                  <a:rPr lang="en-US" dirty="0" smtClean="0"/>
                  <a:t>Alternative to Word2vec:</a:t>
                </a:r>
              </a:p>
              <a:p>
                <a:pPr lvl="1"/>
                <a:r>
                  <a:rPr lang="en-US" dirty="0" smtClean="0"/>
                  <a:t>Similar performance</a:t>
                </a:r>
              </a:p>
              <a:p>
                <a:pPr lvl="2"/>
                <a:r>
                  <a:rPr lang="en-US" dirty="0" smtClean="0"/>
                  <a:t>Both </a:t>
                </a:r>
                <a:r>
                  <a:rPr lang="en-US" dirty="0"/>
                  <a:t>Word2vec &amp; </a:t>
                </a:r>
                <a:r>
                  <a:rPr lang="en-US" dirty="0" err="1"/>
                  <a:t>GloVe</a:t>
                </a:r>
                <a:r>
                  <a:rPr lang="en-US" dirty="0"/>
                  <a:t> ≈ </a:t>
                </a:r>
                <a:r>
                  <a:rPr lang="en-US" dirty="0" smtClean="0"/>
                  <a:t>PMI</a:t>
                </a:r>
                <a:endParaRPr lang="en-US" dirty="0"/>
              </a:p>
              <a:p>
                <a:pPr lvl="1"/>
                <a:r>
                  <a:rPr lang="en-US" dirty="0"/>
                  <a:t>More </a:t>
                </a:r>
                <a:r>
                  <a:rPr lang="en-US" dirty="0" smtClean="0"/>
                  <a:t>interpretable:</a:t>
                </a:r>
              </a:p>
              <a:p>
                <a:pPr lvl="2"/>
                <a:r>
                  <a:rPr lang="en-US" dirty="0"/>
                  <a:t>N</a:t>
                </a:r>
                <a:r>
                  <a:rPr lang="en-US" dirty="0" smtClean="0"/>
                  <a:t>eural </a:t>
                </a:r>
                <a:r>
                  <a:rPr lang="en-US" dirty="0"/>
                  <a:t>net </a:t>
                </a:r>
                <a:r>
                  <a:rPr lang="en-US" dirty="0">
                    <a:sym typeface="Wingdings"/>
                  </a:rPr>
                  <a:t> SGD minimization of a sensible loss</a:t>
                </a:r>
              </a:p>
              <a:p>
                <a:pPr lvl="1"/>
                <a:r>
                  <a:rPr lang="en-US" dirty="0"/>
                  <a:t>More generous </a:t>
                </a:r>
                <a:r>
                  <a:rPr lang="en-US" dirty="0" smtClean="0"/>
                  <a:t>license</a:t>
                </a:r>
              </a:p>
              <a:p>
                <a:r>
                  <a:rPr lang="en-US" dirty="0" smtClean="0"/>
                  <a:t>Both methods output embedding </a:t>
                </a:r>
                <a14:m>
                  <m:oMath xmlns:m="http://schemas.openxmlformats.org/officeDocument/2006/math">
                    <m:r>
                      <a:rPr lang="en-US" i="1">
                        <a:latin typeface="Cambria Math" charset="0"/>
                      </a:rPr>
                      <m:t>𝑀</m:t>
                    </m:r>
                    <m:r>
                      <a:rPr lang="en-US" i="1">
                        <a:latin typeface="Cambria Math" charset="0"/>
                      </a:rPr>
                      <m:t> </m:t>
                    </m:r>
                  </m:oMath>
                </a14:m>
                <a:endParaRPr lang="en-US" i="1" dirty="0" smtClean="0">
                  <a:latin typeface="Cambria Math" charset="0"/>
                </a:endParaRPr>
              </a:p>
              <a:p>
                <a:pPr lvl="1"/>
                <a14:m>
                  <m:oMath xmlns:m="http://schemas.openxmlformats.org/officeDocument/2006/math">
                    <m:r>
                      <a:rPr lang="en-US" i="1">
                        <a:latin typeface="Cambria Math" charset="0"/>
                      </a:rPr>
                      <m:t>𝑀</m:t>
                    </m:r>
                    <m:r>
                      <a:rPr lang="en-US" b="0" i="1" smtClean="0">
                        <a:latin typeface="Cambria Math" charset="0"/>
                      </a:rPr>
                      <m:t>: </m:t>
                    </m:r>
                    <m:r>
                      <a:rPr lang="en-US" i="1">
                        <a:latin typeface="Cambria Math" charset="0"/>
                      </a:rPr>
                      <m:t>𝑉</m:t>
                    </m:r>
                  </m:oMath>
                </a14:m>
                <a:r>
                  <a:rPr lang="en-US" dirty="0" smtClean="0"/>
                  <a:t> by </a:t>
                </a:r>
                <a14:m>
                  <m:oMath xmlns:m="http://schemas.openxmlformats.org/officeDocument/2006/math">
                    <m:r>
                      <a:rPr lang="en-US" i="1">
                        <a:latin typeface="Cambria Math" charset="0"/>
                      </a:rPr>
                      <m:t>𝐾</m:t>
                    </m:r>
                  </m:oMath>
                </a14:m>
                <a:r>
                  <a:rPr lang="en-US" dirty="0" smtClean="0"/>
                  <a:t> matrix where </a:t>
                </a:r>
                <a14:m>
                  <m:oMath xmlns:m="http://schemas.openxmlformats.org/officeDocument/2006/math">
                    <m:r>
                      <a:rPr lang="en-US" b="0" i="1" smtClean="0">
                        <a:latin typeface="Cambria Math" charset="0"/>
                      </a:rPr>
                      <m:t>𝑀</m:t>
                    </m:r>
                    <m:r>
                      <a:rPr lang="it-IT" b="0" i="1" smtClean="0">
                        <a:latin typeface="Cambria Math" charset="0"/>
                        <a:ea typeface="Cambria Math" charset="0"/>
                        <a:cs typeface="Cambria Math" charset="0"/>
                      </a:rPr>
                      <m:t>×</m:t>
                    </m:r>
                    <m:sSup>
                      <m:sSupPr>
                        <m:ctrlPr>
                          <a:rPr lang="it-IT"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𝑀</m:t>
                        </m:r>
                      </m:e>
                      <m:sup>
                        <m:r>
                          <a:rPr lang="en-US" b="0" i="1" smtClean="0">
                            <a:latin typeface="Cambria Math" charset="0"/>
                            <a:ea typeface="Cambria Math" charset="0"/>
                            <a:cs typeface="Cambria Math" charset="0"/>
                          </a:rPr>
                          <m:t>𝑇</m:t>
                        </m:r>
                      </m:sup>
                    </m:sSup>
                    <m:r>
                      <a:rPr lang="it-IT"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𝑃</m:t>
                    </m:r>
                  </m:oMath>
                </a14:m>
                <a:endParaRPr lang="en-US" dirty="0" smtClean="0"/>
              </a:p>
              <a:p>
                <a:pPr lvl="1"/>
                <a14:m>
                  <m:oMath xmlns:m="http://schemas.openxmlformats.org/officeDocument/2006/math">
                    <m:r>
                      <a:rPr lang="en-US" b="0" i="1" smtClean="0">
                        <a:latin typeface="Cambria Math" charset="0"/>
                      </a:rPr>
                      <m:t>𝑉</m:t>
                    </m:r>
                  </m:oMath>
                </a14:m>
                <a:r>
                  <a:rPr lang="en-US" dirty="0" smtClean="0"/>
                  <a:t>: size of vocabulary</a:t>
                </a:r>
              </a:p>
              <a:p>
                <a:pPr lvl="1"/>
                <a14:m>
                  <m:oMath xmlns:m="http://schemas.openxmlformats.org/officeDocument/2006/math">
                    <m:r>
                      <a:rPr lang="en-US" b="0" i="1" smtClean="0">
                        <a:latin typeface="Cambria Math" charset="0"/>
                      </a:rPr>
                      <m:t>𝐾</m:t>
                    </m:r>
                  </m:oMath>
                </a14:m>
                <a:r>
                  <a:rPr lang="en-US" dirty="0" smtClean="0"/>
                  <a:t>: # of internal dimensions</a:t>
                </a:r>
              </a:p>
              <a:p>
                <a:pPr lvl="1"/>
                <a14:m>
                  <m:oMath xmlns:m="http://schemas.openxmlformats.org/officeDocument/2006/math">
                    <m:r>
                      <a:rPr lang="en-US" b="0" i="1" smtClean="0">
                        <a:latin typeface="Cambria Math" charset="0"/>
                      </a:rPr>
                      <m:t>𝑃</m:t>
                    </m:r>
                  </m:oMath>
                </a14:m>
                <a:r>
                  <a:rPr lang="en-US" dirty="0" smtClean="0"/>
                  <a:t>: </a:t>
                </a:r>
                <a14:m>
                  <m:oMath xmlns:m="http://schemas.openxmlformats.org/officeDocument/2006/math">
                    <m:r>
                      <a:rPr lang="en-US" i="1">
                        <a:latin typeface="Cambria Math" charset="0"/>
                      </a:rPr>
                      <m:t>𝑉</m:t>
                    </m:r>
                  </m:oMath>
                </a14:m>
                <a:r>
                  <a:rPr lang="en-US" dirty="0" smtClean="0"/>
                  <a:t> by </a:t>
                </a:r>
                <a14:m>
                  <m:oMath xmlns:m="http://schemas.openxmlformats.org/officeDocument/2006/math">
                    <m:r>
                      <a:rPr lang="en-US" i="1">
                        <a:latin typeface="Cambria Math" charset="0"/>
                      </a:rPr>
                      <m:t>𝑉</m:t>
                    </m:r>
                    <m:r>
                      <a:rPr lang="en-US" b="0" i="1" smtClean="0">
                        <a:latin typeface="Cambria Math" charset="0"/>
                      </a:rPr>
                      <m:t> </m:t>
                    </m:r>
                  </m:oMath>
                </a14:m>
                <a:r>
                  <a:rPr lang="en-US" dirty="0" smtClean="0"/>
                  <a:t>matrix of PMI values</a:t>
                </a:r>
              </a:p>
              <a:p>
                <a:r>
                  <a:rPr lang="en-US" dirty="0" smtClean="0"/>
                  <a:t>Space: </a:t>
                </a:r>
                <a:r>
                  <a:rPr lang="en-US" dirty="0" err="1" smtClean="0"/>
                  <a:t>GloVe</a:t>
                </a:r>
                <a:r>
                  <a:rPr lang="en-US" dirty="0" smtClean="0"/>
                  <a:t> materializes a </a:t>
                </a:r>
                <a14:m>
                  <m:oMath xmlns:m="http://schemas.openxmlformats.org/officeDocument/2006/math">
                    <m:sSup>
                      <m:sSupPr>
                        <m:ctrlPr>
                          <a:rPr lang="en-US" i="1" dirty="0" smtClean="0">
                            <a:latin typeface="Cambria Math" charset="0"/>
                          </a:rPr>
                        </m:ctrlPr>
                      </m:sSupPr>
                      <m:e>
                        <m:r>
                          <a:rPr lang="en-US" b="0" i="1" dirty="0" smtClean="0">
                            <a:latin typeface="Cambria Math" charset="0"/>
                          </a:rPr>
                          <m:t>𝑉</m:t>
                        </m:r>
                      </m:e>
                      <m:sup>
                        <m:r>
                          <a:rPr lang="en-US" b="0" i="1" dirty="0" smtClean="0">
                            <a:latin typeface="Cambria Math" charset="0"/>
                          </a:rPr>
                          <m:t>2</m:t>
                        </m:r>
                      </m:sup>
                    </m:sSup>
                  </m:oMath>
                </a14:m>
                <a:r>
                  <a:rPr lang="en-US" dirty="0" smtClean="0"/>
                  <a:t>matrix while computing </a:t>
                </a:r>
                <a14:m>
                  <m:oMath xmlns:m="http://schemas.openxmlformats.org/officeDocument/2006/math">
                    <m:r>
                      <a:rPr lang="en-US" b="0" i="1" smtClean="0">
                        <a:latin typeface="Cambria Math" charset="0"/>
                      </a:rPr>
                      <m:t>𝑀</m:t>
                    </m:r>
                  </m:oMath>
                </a14:m>
                <a:r>
                  <a:rPr lang="en-US" dirty="0" smtClean="0"/>
                  <a:t> (unlike Word2vec)</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32933" y="1825625"/>
                <a:ext cx="6311042" cy="4351338"/>
              </a:xfrm>
              <a:blipFill rotWithShape="0">
                <a:blip r:embed="rId3"/>
                <a:stretch>
                  <a:fillRect l="-1448" t="-3501" r="-9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9/15/17</a:t>
            </a:r>
            <a:endParaRPr lang="en-US"/>
          </a:p>
        </p:txBody>
      </p:sp>
      <p:pic>
        <p:nvPicPr>
          <p:cNvPr id="7" name="Content Placeholder 7"/>
          <p:cNvPicPr>
            <a:picLocks noGrp="1" noChangeAspect="1"/>
          </p:cNvPicPr>
          <p:nvPr>
            <p:ph sz="half" idx="2"/>
          </p:nvPr>
        </p:nvPicPr>
        <p:blipFill>
          <a:blip r:embed="rId4"/>
          <a:stretch>
            <a:fillRect/>
          </a:stretch>
        </p:blipFill>
        <p:spPr>
          <a:xfrm>
            <a:off x="6701860" y="1402634"/>
            <a:ext cx="5257800" cy="5241771"/>
          </a:xfrm>
          <a:prstGeom prst="rect">
            <a:avLst/>
          </a:prstGeom>
        </p:spPr>
      </p:pic>
    </p:spTree>
    <p:extLst>
      <p:ext uri="{BB962C8B-B14F-4D97-AF65-F5344CB8AC3E}">
        <p14:creationId xmlns:p14="http://schemas.microsoft.com/office/powerpoint/2010/main" val="91856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374" y="365125"/>
            <a:ext cx="5686425" cy="1325563"/>
          </a:xfrm>
        </p:spPr>
        <p:txBody>
          <a:bodyPr>
            <a:noAutofit/>
          </a:bodyPr>
          <a:lstStyle/>
          <a:p>
            <a:r>
              <a:rPr lang="en-US" dirty="0" smtClean="0"/>
              <a:t>Glass is half-full/empty</a:t>
            </a:r>
            <a:r>
              <a:rPr lang="en-US" sz="2400" dirty="0" smtClean="0"/>
              <a:t/>
            </a:r>
            <a:br>
              <a:rPr lang="en-US" sz="2400" dirty="0" smtClean="0"/>
            </a:br>
            <a:r>
              <a:rPr lang="en-US" sz="2400" dirty="0" smtClean="0"/>
              <a:t>Word2vec is similar to  PMI (but different)</a:t>
            </a:r>
            <a:endParaRPr lang="en-US" sz="2400" dirty="0"/>
          </a:p>
        </p:txBody>
      </p:sp>
      <p:sp>
        <p:nvSpPr>
          <p:cNvPr id="9" name="Date Placeholder 8"/>
          <p:cNvSpPr>
            <a:spLocks noGrp="1"/>
          </p:cNvSpPr>
          <p:nvPr>
            <p:ph type="dt" sz="half" idx="10"/>
          </p:nvPr>
        </p:nvSpPr>
        <p:spPr/>
        <p:txBody>
          <a:bodyPr/>
          <a:lstStyle/>
          <a:p>
            <a:r>
              <a:rPr lang="en-US" smtClean="0"/>
              <a:t>9/15/17</a:t>
            </a:r>
            <a:endParaRPr lang="en-US"/>
          </a:p>
        </p:txBody>
      </p:sp>
      <p:pic>
        <p:nvPicPr>
          <p:cNvPr id="6" name="Content Placeholder 5"/>
          <p:cNvPicPr>
            <a:picLocks noGrp="1" noChangeAspect="1"/>
          </p:cNvPicPr>
          <p:nvPr>
            <p:ph sz="half" idx="4294967295"/>
          </p:nvPr>
        </p:nvPicPr>
        <p:blipFill>
          <a:blip r:embed="rId3"/>
          <a:stretch>
            <a:fillRect/>
          </a:stretch>
        </p:blipFill>
        <p:spPr>
          <a:xfrm>
            <a:off x="0" y="5081588"/>
            <a:ext cx="5667375" cy="1584325"/>
          </a:xfrm>
          <a:prstGeom prst="rect">
            <a:avLst/>
          </a:prstGeom>
        </p:spPr>
      </p:pic>
      <p:pic>
        <p:nvPicPr>
          <p:cNvPr id="7" name="Content Placeholder 6"/>
          <p:cNvPicPr>
            <a:picLocks noGrp="1" noChangeAspect="1"/>
          </p:cNvPicPr>
          <p:nvPr>
            <p:ph sz="half" idx="4294967295"/>
          </p:nvPr>
        </p:nvPicPr>
        <p:blipFill>
          <a:blip r:embed="rId4"/>
          <a:stretch>
            <a:fillRect/>
          </a:stretch>
        </p:blipFill>
        <p:spPr>
          <a:xfrm>
            <a:off x="5801944" y="1595438"/>
            <a:ext cx="5426037" cy="5714067"/>
          </a:xfrm>
          <a:prstGeom prst="rect">
            <a:avLst/>
          </a:prstGeom>
        </p:spPr>
      </p:pic>
      <p:pic>
        <p:nvPicPr>
          <p:cNvPr id="8" name="Content Placeholder 7"/>
          <p:cNvPicPr>
            <a:picLocks noChangeAspect="1"/>
          </p:cNvPicPr>
          <p:nvPr/>
        </p:nvPicPr>
        <p:blipFill>
          <a:blip r:embed="rId5"/>
          <a:stretch>
            <a:fillRect/>
          </a:stretch>
        </p:blipFill>
        <p:spPr>
          <a:xfrm>
            <a:off x="248971" y="-1"/>
            <a:ext cx="5030951" cy="5015613"/>
          </a:xfrm>
          <a:prstGeom prst="rect">
            <a:avLst/>
          </a:prstGeom>
        </p:spPr>
      </p:pic>
    </p:spTree>
    <p:extLst>
      <p:ext uri="{BB962C8B-B14F-4D97-AF65-F5344CB8AC3E}">
        <p14:creationId xmlns:p14="http://schemas.microsoft.com/office/powerpoint/2010/main" val="21287259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413147"/>
            <a:ext cx="5029200" cy="1006475"/>
          </a:xfrm>
        </p:spPr>
        <p:txBody>
          <a:bodyPr>
            <a:normAutofit/>
          </a:bodyPr>
          <a:lstStyle/>
          <a:p>
            <a:r>
              <a:rPr lang="en-US" sz="2800" dirty="0" smtClean="0"/>
              <a:t>IMHO: Word2vec &amp; </a:t>
            </a:r>
            <a:r>
              <a:rPr lang="en-US" sz="2800" dirty="0" err="1" smtClean="0"/>
              <a:t>GloVe</a:t>
            </a:r>
            <a:r>
              <a:rPr lang="en-US" sz="2800" dirty="0" smtClean="0"/>
              <a:t> &gt;&gt; PMI</a:t>
            </a:r>
            <a:endParaRPr lang="en-US" sz="2800" dirty="0"/>
          </a:p>
        </p:txBody>
      </p:sp>
      <p:sp>
        <p:nvSpPr>
          <p:cNvPr id="6" name="Content Placeholder 5"/>
          <p:cNvSpPr>
            <a:spLocks noGrp="1"/>
          </p:cNvSpPr>
          <p:nvPr>
            <p:ph sz="half" idx="1"/>
          </p:nvPr>
        </p:nvSpPr>
        <p:spPr>
          <a:xfrm>
            <a:off x="838199" y="1257300"/>
            <a:ext cx="5695949" cy="4919663"/>
          </a:xfrm>
        </p:spPr>
        <p:txBody>
          <a:bodyPr>
            <a:normAutofit fontScale="92500" lnSpcReduction="10000"/>
          </a:bodyPr>
          <a:lstStyle/>
          <a:p>
            <a:r>
              <a:rPr lang="en-US" dirty="0" smtClean="0"/>
              <a:t>Glass is half full</a:t>
            </a:r>
          </a:p>
          <a:p>
            <a:pPr lvl="1"/>
            <a:r>
              <a:rPr lang="en-US" dirty="0" smtClean="0"/>
              <a:t>Levy &amp; Goldberg are correct in pointing out similarities</a:t>
            </a:r>
          </a:p>
          <a:p>
            <a:r>
              <a:rPr lang="en-US" dirty="0" smtClean="0"/>
              <a:t>But half empty</a:t>
            </a:r>
          </a:p>
          <a:p>
            <a:pPr lvl="1"/>
            <a:r>
              <a:rPr lang="en-US" dirty="0" smtClean="0"/>
              <a:t>Word2vec &amp; </a:t>
            </a:r>
            <a:r>
              <a:rPr lang="en-US" dirty="0" err="1" smtClean="0"/>
              <a:t>GloVe</a:t>
            </a:r>
            <a:r>
              <a:rPr lang="en-US" dirty="0" smtClean="0"/>
              <a:t> do better in practice</a:t>
            </a:r>
          </a:p>
          <a:p>
            <a:pPr lvl="1"/>
            <a:r>
              <a:rPr lang="en-US" dirty="0" smtClean="0"/>
              <a:t>Because of “tricks” for small counts, etc.</a:t>
            </a:r>
          </a:p>
          <a:p>
            <a:pPr lvl="1"/>
            <a:r>
              <a:rPr lang="en-US" dirty="0" smtClean="0"/>
              <a:t>Code is not well understood</a:t>
            </a:r>
          </a:p>
          <a:p>
            <a:pPr lvl="2"/>
            <a:r>
              <a:rPr lang="en-US" dirty="0" smtClean="0"/>
              <a:t>Even though there isn’t much there</a:t>
            </a:r>
          </a:p>
          <a:p>
            <a:pPr lvl="2"/>
            <a:r>
              <a:rPr lang="en-US" dirty="0" smtClean="0"/>
              <a:t>702 lines in word2vec.c; 446 in </a:t>
            </a:r>
            <a:r>
              <a:rPr lang="en-US" dirty="0" err="1" smtClean="0"/>
              <a:t>glove.c</a:t>
            </a:r>
            <a:endParaRPr lang="en-US" dirty="0"/>
          </a:p>
          <a:p>
            <a:r>
              <a:rPr lang="en-US" dirty="0" smtClean="0"/>
              <a:t>Dimension Reduction</a:t>
            </a:r>
          </a:p>
          <a:p>
            <a:pPr lvl="1"/>
            <a:r>
              <a:rPr lang="en-US" dirty="0" smtClean="0"/>
              <a:t>Matrix completion (?!?)</a:t>
            </a:r>
          </a:p>
          <a:p>
            <a:pPr lvl="1"/>
            <a:r>
              <a:rPr lang="en-US" dirty="0" smtClean="0"/>
              <a:t>Obvious suggestion, SVD on PMIs</a:t>
            </a:r>
            <a:endParaRPr lang="en-US" dirty="0"/>
          </a:p>
          <a:p>
            <a:pPr lvl="2"/>
            <a:r>
              <a:rPr lang="en-US" dirty="0" smtClean="0"/>
              <a:t>Disappointing in practice</a:t>
            </a:r>
          </a:p>
          <a:p>
            <a:pPr lvl="2"/>
            <a:r>
              <a:rPr lang="en-US" dirty="0" smtClean="0"/>
              <a:t>May not want to model PMI too well</a:t>
            </a:r>
          </a:p>
        </p:txBody>
      </p:sp>
      <p:sp>
        <p:nvSpPr>
          <p:cNvPr id="3" name="Date Placeholder 2"/>
          <p:cNvSpPr>
            <a:spLocks noGrp="1"/>
          </p:cNvSpPr>
          <p:nvPr>
            <p:ph type="dt" sz="half" idx="10"/>
          </p:nvPr>
        </p:nvSpPr>
        <p:spPr/>
        <p:txBody>
          <a:bodyPr/>
          <a:lstStyle/>
          <a:p>
            <a:r>
              <a:rPr lang="en-US" smtClean="0"/>
              <a:t>9/15/17</a:t>
            </a:r>
            <a:endParaRPr lang="en-US"/>
          </a:p>
        </p:txBody>
      </p:sp>
      <p:pic>
        <p:nvPicPr>
          <p:cNvPr id="8" name="Content Placeholder 5"/>
          <p:cNvPicPr>
            <a:picLocks noGrp="1" noChangeAspect="1"/>
          </p:cNvPicPr>
          <p:nvPr>
            <p:ph sz="half" idx="2"/>
          </p:nvPr>
        </p:nvPicPr>
        <p:blipFill>
          <a:blip r:embed="rId2"/>
          <a:stretch>
            <a:fillRect/>
          </a:stretch>
        </p:blipFill>
        <p:spPr>
          <a:xfrm>
            <a:off x="6534149" y="142082"/>
            <a:ext cx="5539245" cy="1548606"/>
          </a:xfrm>
          <a:prstGeom prst="rect">
            <a:avLst/>
          </a:prstGeom>
        </p:spPr>
      </p:pic>
      <p:pic>
        <p:nvPicPr>
          <p:cNvPr id="9" name="Content Placeholder 6"/>
          <p:cNvPicPr>
            <a:picLocks noChangeAspect="1"/>
          </p:cNvPicPr>
          <p:nvPr/>
        </p:nvPicPr>
        <p:blipFill>
          <a:blip r:embed="rId3"/>
          <a:stretch>
            <a:fillRect/>
          </a:stretch>
        </p:blipFill>
        <p:spPr>
          <a:xfrm>
            <a:off x="6541520" y="1895174"/>
            <a:ext cx="5205980" cy="5482329"/>
          </a:xfrm>
          <a:prstGeom prst="rect">
            <a:avLst/>
          </a:prstGeom>
        </p:spPr>
      </p:pic>
    </p:spTree>
    <p:extLst>
      <p:ext uri="{BB962C8B-B14F-4D97-AF65-F5344CB8AC3E}">
        <p14:creationId xmlns:p14="http://schemas.microsoft.com/office/powerpoint/2010/main" val="7363769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cture 46.png"/>
          <p:cNvPicPr>
            <a:picLocks noChangeAspect="1"/>
          </p:cNvPicPr>
          <p:nvPr/>
        </p:nvPicPr>
        <p:blipFill>
          <a:blip r:embed="rId2"/>
          <a:stretch>
            <a:fillRect/>
          </a:stretch>
        </p:blipFill>
        <p:spPr>
          <a:xfrm>
            <a:off x="1828800" y="3962401"/>
            <a:ext cx="7696200" cy="2734935"/>
          </a:xfrm>
          <a:prstGeom prst="rect">
            <a:avLst/>
          </a:prstGeom>
        </p:spPr>
      </p:pic>
      <p:sp>
        <p:nvSpPr>
          <p:cNvPr id="2" name="Title 1"/>
          <p:cNvSpPr>
            <a:spLocks noGrp="1"/>
          </p:cNvSpPr>
          <p:nvPr>
            <p:ph type="title"/>
          </p:nvPr>
        </p:nvSpPr>
        <p:spPr>
          <a:xfrm>
            <a:off x="2133600" y="274638"/>
            <a:ext cx="8229600" cy="715962"/>
          </a:xfrm>
        </p:spPr>
        <p:txBody>
          <a:bodyPr>
            <a:normAutofit fontScale="90000"/>
          </a:bodyPr>
          <a:lstStyle/>
          <a:p>
            <a:pPr lvl="1"/>
            <a:r>
              <a:rPr lang="en-US" sz="3200" dirty="0" smtClean="0"/>
              <a:t>Estimating PMI (and Contingency Tables)</a:t>
            </a:r>
            <a:r>
              <a:rPr lang="en-US" sz="3200" dirty="0"/>
              <a:t/>
            </a:r>
            <a:br>
              <a:rPr lang="en-US" sz="3200" dirty="0"/>
            </a:br>
            <a:r>
              <a:rPr lang="en-US" sz="2800" dirty="0" smtClean="0"/>
              <a:t>Li &amp; Church, Computational Linguistics (2007)</a:t>
            </a:r>
            <a:endParaRPr lang="en-US" sz="3200" i="1" dirty="0"/>
          </a:p>
        </p:txBody>
      </p:sp>
      <p:sp>
        <p:nvSpPr>
          <p:cNvPr id="3" name="Content Placeholder 2"/>
          <p:cNvSpPr>
            <a:spLocks noGrp="1"/>
          </p:cNvSpPr>
          <p:nvPr>
            <p:ph idx="1"/>
          </p:nvPr>
        </p:nvSpPr>
        <p:spPr>
          <a:xfrm>
            <a:off x="1676400" y="1918858"/>
            <a:ext cx="8229600" cy="4329541"/>
          </a:xfrm>
        </p:spPr>
        <p:txBody>
          <a:bodyPr/>
          <a:lstStyle/>
          <a:p>
            <a:pPr>
              <a:buFont typeface="Wingdings" charset="2"/>
              <a:buChar char="Ø"/>
            </a:pPr>
            <a:r>
              <a:rPr lang="en-US" sz="2400" dirty="0">
                <a:latin typeface="Arial" pitchFamily="-65" charset="0"/>
              </a:rPr>
              <a:t>Compute Sample Contingency Table</a:t>
            </a:r>
          </a:p>
          <a:p>
            <a:r>
              <a:rPr lang="en-US" sz="2400" dirty="0">
                <a:latin typeface="Arial" pitchFamily="-65" charset="0"/>
              </a:rPr>
              <a:t>MLE Inference: </a:t>
            </a:r>
          </a:p>
          <a:p>
            <a:pPr lvl="1"/>
            <a:r>
              <a:rPr lang="en-US" sz="1800" dirty="0">
                <a:latin typeface="Arial" pitchFamily="-65" charset="0"/>
              </a:rPr>
              <a:t>What is the most likely original table </a:t>
            </a:r>
          </a:p>
          <a:p>
            <a:pPr lvl="1"/>
            <a:r>
              <a:rPr lang="en-US" sz="1800" dirty="0">
                <a:latin typeface="Arial" pitchFamily="-65" charset="0"/>
              </a:rPr>
              <a:t>Given sample and margins? </a:t>
            </a:r>
          </a:p>
          <a:p>
            <a:r>
              <a:rPr lang="en-US" sz="2400" dirty="0">
                <a:latin typeface="Arial" pitchFamily="-65" charset="0"/>
              </a:rPr>
              <a:t>Evaluation</a:t>
            </a:r>
            <a:endParaRPr lang="en-US" sz="2000" dirty="0"/>
          </a:p>
          <a:p>
            <a:pPr lvl="2"/>
            <a:endParaRPr lang="en-US" sz="1400" dirty="0"/>
          </a:p>
        </p:txBody>
      </p:sp>
      <p:sp>
        <p:nvSpPr>
          <p:cNvPr id="4" name="Date Placeholder 3"/>
          <p:cNvSpPr>
            <a:spLocks noGrp="1"/>
          </p:cNvSpPr>
          <p:nvPr>
            <p:ph type="dt" sz="half" idx="10"/>
          </p:nvPr>
        </p:nvSpPr>
        <p:spPr/>
        <p:txBody>
          <a:bodyPr/>
          <a:lstStyle/>
          <a:p>
            <a:r>
              <a:rPr lang="en-US" smtClean="0"/>
              <a:t>9/15/17</a:t>
            </a:r>
            <a:endParaRPr lang="en-US"/>
          </a:p>
        </p:txBody>
      </p:sp>
      <p:pic>
        <p:nvPicPr>
          <p:cNvPr id="8" name="Picture 7"/>
          <p:cNvPicPr>
            <a:picLocks noChangeAspect="1"/>
          </p:cNvPicPr>
          <p:nvPr/>
        </p:nvPicPr>
        <p:blipFill>
          <a:blip r:embed="rId3"/>
          <a:stretch>
            <a:fillRect/>
          </a:stretch>
        </p:blipFill>
        <p:spPr>
          <a:xfrm>
            <a:off x="9436057" y="0"/>
            <a:ext cx="2700130" cy="3429000"/>
          </a:xfrm>
          <a:prstGeom prst="rect">
            <a:avLst/>
          </a:prstGeom>
        </p:spPr>
      </p:pic>
      <p:sp>
        <p:nvSpPr>
          <p:cNvPr id="5" name="TextBox 4"/>
          <p:cNvSpPr txBox="1"/>
          <p:nvPr/>
        </p:nvSpPr>
        <p:spPr>
          <a:xfrm>
            <a:off x="9333705" y="3446760"/>
            <a:ext cx="2904834" cy="307777"/>
          </a:xfrm>
          <a:prstGeom prst="rect">
            <a:avLst/>
          </a:prstGeom>
          <a:noFill/>
        </p:spPr>
        <p:txBody>
          <a:bodyPr wrap="none" rtlCol="0">
            <a:spAutoFit/>
          </a:bodyPr>
          <a:lstStyle/>
          <a:p>
            <a:r>
              <a:rPr lang="en-US" sz="1400" dirty="0">
                <a:hlinkClick r:id="rId4"/>
              </a:rPr>
              <a:t>http://stat.rutgers.edu/home/pingli</a:t>
            </a:r>
            <a:r>
              <a:rPr lang="en-US" sz="1400" dirty="0" smtClean="0">
                <a:hlinkClick r:id="rId4"/>
              </a:rPr>
              <a:t>/</a:t>
            </a:r>
            <a:r>
              <a:rPr lang="en-US" sz="1400" dirty="0" smtClean="0"/>
              <a:t> </a:t>
            </a:r>
            <a:endParaRPr lang="en-US" sz="1400" dirty="0"/>
          </a:p>
        </p:txBody>
      </p:sp>
      <p:pic>
        <p:nvPicPr>
          <p:cNvPr id="9" name="Content Placeholder 7"/>
          <p:cNvPicPr>
            <a:picLocks noChangeAspect="1"/>
          </p:cNvPicPr>
          <p:nvPr/>
        </p:nvPicPr>
        <p:blipFill>
          <a:blip r:embed="rId5"/>
          <a:stretch>
            <a:fillRect/>
          </a:stretch>
        </p:blipFill>
        <p:spPr>
          <a:xfrm>
            <a:off x="-1" y="-1"/>
            <a:ext cx="1974655" cy="1968635"/>
          </a:xfrm>
          <a:prstGeom prst="rect">
            <a:avLst/>
          </a:prstGeom>
        </p:spPr>
      </p:pic>
      <p:sp>
        <p:nvSpPr>
          <p:cNvPr id="10" name="Rounded Rectangle 9"/>
          <p:cNvSpPr/>
          <p:nvPr/>
        </p:nvSpPr>
        <p:spPr>
          <a:xfrm>
            <a:off x="2841063" y="671281"/>
            <a:ext cx="1040930" cy="41139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133600" y="692653"/>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461357" y="1420886"/>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208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Prior Art: Removing (Near) Duplicate Web Pages</a:t>
            </a:r>
            <a:endParaRPr lang="en-US" sz="40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67765"/>
            <a:ext cx="5181600" cy="4067057"/>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3369"/>
            <a:ext cx="5181600" cy="3995850"/>
          </a:xfrm>
        </p:spPr>
      </p:pic>
      <p:sp>
        <p:nvSpPr>
          <p:cNvPr id="4" name="Date Placeholder 3"/>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2049056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200" y="365125"/>
            <a:ext cx="7407350" cy="892645"/>
          </a:xfrm>
          <a:solidFill>
            <a:srgbClr val="FFFF00"/>
          </a:solidFill>
        </p:spPr>
        <p:txBody>
          <a:bodyPr>
            <a:normAutofit/>
          </a:bodyPr>
          <a:lstStyle/>
          <a:p>
            <a:r>
              <a:rPr lang="en-US" dirty="0" smtClean="0"/>
              <a:t>There is no data like more data</a:t>
            </a:r>
            <a:endParaRPr lang="en-US" dirty="0"/>
          </a:p>
        </p:txBody>
      </p:sp>
      <p:sp>
        <p:nvSpPr>
          <p:cNvPr id="8" name="Date Placeholder 1"/>
          <p:cNvSpPr>
            <a:spLocks noGrp="1"/>
          </p:cNvSpPr>
          <p:nvPr>
            <p:ph type="dt" sz="half" idx="10"/>
          </p:nvPr>
        </p:nvSpPr>
        <p:spPr/>
        <p:txBody>
          <a:bodyPr/>
          <a:lstStyle/>
          <a:p>
            <a:r>
              <a:rPr lang="en-US" smtClean="0"/>
              <a:t>9/15/17</a:t>
            </a:r>
            <a:endParaRPr lang="en-US"/>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214056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Picture 44.png"/>
          <p:cNvPicPr>
            <a:picLocks noChangeAspect="1"/>
          </p:cNvPicPr>
          <p:nvPr/>
        </p:nvPicPr>
        <p:blipFill>
          <a:blip r:embed="rId2"/>
          <a:stretch>
            <a:fillRect/>
          </a:stretch>
        </p:blipFill>
        <p:spPr>
          <a:xfrm>
            <a:off x="7315200" y="0"/>
            <a:ext cx="3136508" cy="2400000"/>
          </a:xfrm>
          <a:prstGeom prst="rect">
            <a:avLst/>
          </a:prstGeom>
        </p:spPr>
      </p:pic>
      <p:sp>
        <p:nvSpPr>
          <p:cNvPr id="2" name="Title 1"/>
          <p:cNvSpPr>
            <a:spLocks noGrp="1"/>
          </p:cNvSpPr>
          <p:nvPr>
            <p:ph type="title"/>
          </p:nvPr>
        </p:nvSpPr>
        <p:spPr>
          <a:xfrm>
            <a:off x="2133600" y="274638"/>
            <a:ext cx="5181600" cy="1143000"/>
          </a:xfrm>
        </p:spPr>
        <p:txBody>
          <a:bodyPr/>
          <a:lstStyle/>
          <a:p>
            <a:r>
              <a:rPr lang="en-US" sz="2800" dirty="0"/>
              <a:t>Computing Contingency Tables</a:t>
            </a:r>
            <a:br>
              <a:rPr lang="en-US" sz="2800" dirty="0"/>
            </a:br>
            <a:r>
              <a:rPr lang="en-US" sz="2800" dirty="0"/>
              <a:t>(Brute Force)</a:t>
            </a:r>
          </a:p>
        </p:txBody>
      </p:sp>
      <p:sp>
        <p:nvSpPr>
          <p:cNvPr id="3" name="Content Placeholder 2"/>
          <p:cNvSpPr>
            <a:spLocks noGrp="1"/>
          </p:cNvSpPr>
          <p:nvPr>
            <p:ph idx="1"/>
          </p:nvPr>
        </p:nvSpPr>
        <p:spPr>
          <a:xfrm>
            <a:off x="2198546" y="1387644"/>
            <a:ext cx="8229600" cy="4525963"/>
          </a:xfrm>
        </p:spPr>
        <p:txBody>
          <a:bodyPr/>
          <a:lstStyle/>
          <a:p>
            <a:r>
              <a:rPr lang="en-US" sz="2400" dirty="0"/>
              <a:t>Three constraints</a:t>
            </a:r>
          </a:p>
          <a:p>
            <a:pPr lvl="1"/>
            <a:r>
              <a:rPr lang="en-US" sz="2000" dirty="0"/>
              <a:t>Library: D = </a:t>
            </a:r>
            <a:r>
              <a:rPr lang="en-US" sz="2000" i="1" dirty="0"/>
              <a:t>a + </a:t>
            </a:r>
            <a:r>
              <a:rPr lang="en-US" sz="2000" i="1" dirty="0" err="1"/>
              <a:t>b</a:t>
            </a:r>
            <a:r>
              <a:rPr lang="en-US" sz="2000" i="1" dirty="0"/>
              <a:t> + </a:t>
            </a:r>
            <a:r>
              <a:rPr lang="en-US" sz="2000" i="1" dirty="0" err="1"/>
              <a:t>c</a:t>
            </a:r>
            <a:r>
              <a:rPr lang="en-US" sz="2000" i="1" dirty="0"/>
              <a:t> + </a:t>
            </a:r>
            <a:r>
              <a:rPr lang="en-US" sz="2000" i="1" dirty="0" err="1"/>
              <a:t>d</a:t>
            </a:r>
            <a:r>
              <a:rPr lang="en-US" sz="2000" i="1" dirty="0"/>
              <a:t> </a:t>
            </a:r>
            <a:r>
              <a:rPr lang="en-US" sz="2000" dirty="0"/>
              <a:t>= 36</a:t>
            </a:r>
          </a:p>
          <a:p>
            <a:pPr lvl="1"/>
            <a:r>
              <a:rPr lang="en-US" sz="2000" dirty="0"/>
              <a:t>Margins</a:t>
            </a:r>
          </a:p>
          <a:p>
            <a:pPr lvl="2"/>
            <a:r>
              <a:rPr lang="en-US" sz="1600" dirty="0"/>
              <a:t>f</a:t>
            </a:r>
            <a:r>
              <a:rPr lang="en-US" sz="1600" baseline="-25000" dirty="0"/>
              <a:t>1</a:t>
            </a:r>
            <a:r>
              <a:rPr lang="en-US" sz="1600" dirty="0"/>
              <a:t> = |P</a:t>
            </a:r>
            <a:r>
              <a:rPr lang="en-US" sz="1600" baseline="-25000" dirty="0"/>
              <a:t>1</a:t>
            </a:r>
            <a:r>
              <a:rPr lang="en-US" sz="1600" dirty="0"/>
              <a:t>| = </a:t>
            </a:r>
            <a:r>
              <a:rPr lang="en-US" sz="1600" i="1" dirty="0"/>
              <a:t>a + </a:t>
            </a:r>
            <a:r>
              <a:rPr lang="en-US" sz="1600" i="1" dirty="0" err="1"/>
              <a:t>b</a:t>
            </a:r>
            <a:r>
              <a:rPr lang="en-US" sz="1600" i="1" dirty="0"/>
              <a:t> </a:t>
            </a:r>
            <a:r>
              <a:rPr lang="en-US" sz="1600" dirty="0"/>
              <a:t>= 12</a:t>
            </a:r>
          </a:p>
          <a:p>
            <a:pPr lvl="2"/>
            <a:r>
              <a:rPr lang="en-US" sz="1600" dirty="0"/>
              <a:t>f</a:t>
            </a:r>
            <a:r>
              <a:rPr lang="en-US" sz="1600" baseline="-25000" dirty="0"/>
              <a:t>2</a:t>
            </a:r>
            <a:r>
              <a:rPr lang="en-US" sz="1600" dirty="0"/>
              <a:t> = |P</a:t>
            </a:r>
            <a:r>
              <a:rPr lang="en-US" sz="1600" baseline="-25000" dirty="0"/>
              <a:t>2</a:t>
            </a:r>
            <a:r>
              <a:rPr lang="en-US" sz="1600" dirty="0"/>
              <a:t>| = </a:t>
            </a:r>
            <a:r>
              <a:rPr lang="en-US" sz="1600" i="1" dirty="0"/>
              <a:t>a + </a:t>
            </a:r>
            <a:r>
              <a:rPr lang="en-US" sz="1600" i="1" dirty="0" err="1"/>
              <a:t>c</a:t>
            </a:r>
            <a:r>
              <a:rPr lang="en-US" sz="1600" i="1" dirty="0"/>
              <a:t> </a:t>
            </a:r>
            <a:r>
              <a:rPr lang="en-US" sz="1600" dirty="0"/>
              <a:t>= 12</a:t>
            </a:r>
          </a:p>
          <a:p>
            <a:r>
              <a:rPr lang="en-US" i="1" dirty="0"/>
              <a:t>a</a:t>
            </a:r>
            <a:r>
              <a:rPr lang="en-US" dirty="0"/>
              <a:t> = |P</a:t>
            </a:r>
            <a:r>
              <a:rPr lang="en-US" baseline="-25000" dirty="0"/>
              <a:t>1</a:t>
            </a:r>
            <a:r>
              <a:rPr lang="en-US" dirty="0"/>
              <a:t> &amp; P</a:t>
            </a:r>
            <a:r>
              <a:rPr lang="en-US" baseline="-25000" dirty="0"/>
              <a:t>2</a:t>
            </a:r>
            <a:r>
              <a:rPr lang="en-US" dirty="0"/>
              <a:t>| = |{4,15, 19, 24, 28}| = 5</a:t>
            </a:r>
          </a:p>
          <a:p>
            <a:r>
              <a:rPr lang="en-US" i="1" dirty="0" err="1"/>
              <a:t>b</a:t>
            </a:r>
            <a:r>
              <a:rPr lang="en-US" i="1" dirty="0"/>
              <a:t> = f</a:t>
            </a:r>
            <a:r>
              <a:rPr lang="en-US" i="1" baseline="-25000" dirty="0"/>
              <a:t>1</a:t>
            </a:r>
            <a:r>
              <a:rPr lang="en-US" i="1" dirty="0"/>
              <a:t> – a</a:t>
            </a:r>
            <a:r>
              <a:rPr lang="en-US" dirty="0"/>
              <a:t> = 12 – 5 = 7</a:t>
            </a:r>
            <a:endParaRPr lang="en-US" i="1" dirty="0"/>
          </a:p>
          <a:p>
            <a:r>
              <a:rPr lang="en-US" i="1" dirty="0" err="1"/>
              <a:t>c</a:t>
            </a:r>
            <a:r>
              <a:rPr lang="en-US" i="1" dirty="0"/>
              <a:t> = f</a:t>
            </a:r>
            <a:r>
              <a:rPr lang="en-US" i="1" baseline="-25000" dirty="0"/>
              <a:t>2</a:t>
            </a:r>
            <a:r>
              <a:rPr lang="en-US" i="1" dirty="0"/>
              <a:t> – a = </a:t>
            </a:r>
            <a:r>
              <a:rPr lang="en-US" dirty="0"/>
              <a:t>12 – 5 = 7</a:t>
            </a:r>
            <a:endParaRPr lang="en-US" i="1" dirty="0"/>
          </a:p>
          <a:p>
            <a:r>
              <a:rPr lang="en-US" i="1" dirty="0" err="1"/>
              <a:t>d</a:t>
            </a:r>
            <a:r>
              <a:rPr lang="en-US" i="1" dirty="0"/>
              <a:t> = D – a – </a:t>
            </a:r>
            <a:r>
              <a:rPr lang="en-US" i="1" dirty="0" err="1"/>
              <a:t>b</a:t>
            </a:r>
            <a:r>
              <a:rPr lang="en-US" i="1" dirty="0"/>
              <a:t> – </a:t>
            </a:r>
            <a:r>
              <a:rPr lang="en-US" i="1" dirty="0" err="1"/>
              <a:t>c</a:t>
            </a:r>
            <a:r>
              <a:rPr lang="en-US" i="1" dirty="0"/>
              <a:t> </a:t>
            </a:r>
            <a:r>
              <a:rPr lang="en-US" dirty="0"/>
              <a:t>= 36 – 5 – 7 – 7 = 17</a:t>
            </a:r>
            <a:endParaRPr lang="en-US" i="1" dirty="0"/>
          </a:p>
        </p:txBody>
      </p:sp>
      <p:sp>
        <p:nvSpPr>
          <p:cNvPr id="4" name="Date Placeholder 3"/>
          <p:cNvSpPr>
            <a:spLocks noGrp="1"/>
          </p:cNvSpPr>
          <p:nvPr>
            <p:ph type="dt" sz="half" idx="10"/>
          </p:nvPr>
        </p:nvSpPr>
        <p:spPr/>
        <p:txBody>
          <a:bodyPr/>
          <a:lstStyle/>
          <a:p>
            <a:r>
              <a:rPr lang="en-US" smtClean="0"/>
              <a:t>9/15/17</a:t>
            </a:r>
            <a:endParaRPr lang="en-US"/>
          </a:p>
        </p:txBody>
      </p:sp>
      <p:graphicFrame>
        <p:nvGraphicFramePr>
          <p:cNvPr id="13" name="Table 12"/>
          <p:cNvGraphicFramePr>
            <a:graphicFrameLocks noGrp="1"/>
          </p:cNvGraphicFramePr>
          <p:nvPr/>
        </p:nvGraphicFramePr>
        <p:xfrm>
          <a:off x="1752601" y="5181600"/>
          <a:ext cx="8382003" cy="868776"/>
        </p:xfrm>
        <a:graphic>
          <a:graphicData uri="http://schemas.openxmlformats.org/drawingml/2006/table">
            <a:tbl>
              <a:tblPr/>
              <a:tblGrid>
                <a:gridCol w="495539"/>
                <a:gridCol w="516626"/>
                <a:gridCol w="516626"/>
                <a:gridCol w="516626"/>
                <a:gridCol w="516626"/>
                <a:gridCol w="727495"/>
                <a:gridCol w="727495"/>
                <a:gridCol w="727495"/>
                <a:gridCol w="727495"/>
                <a:gridCol w="727495"/>
                <a:gridCol w="727495"/>
                <a:gridCol w="727495"/>
                <a:gridCol w="727495"/>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tr>
            </a:tbl>
          </a:graphicData>
        </a:graphic>
      </p:graphicFrame>
      <p:sp>
        <p:nvSpPr>
          <p:cNvPr id="15" name="AutoShape 43"/>
          <p:cNvSpPr>
            <a:spLocks noChangeArrowheads="1"/>
          </p:cNvSpPr>
          <p:nvPr/>
        </p:nvSpPr>
        <p:spPr bwMode="auto">
          <a:xfrm>
            <a:off x="7181267" y="2514600"/>
            <a:ext cx="583813" cy="369332"/>
          </a:xfrm>
          <a:prstGeom prst="wedgeRectCallout">
            <a:avLst>
              <a:gd name="adj1" fmla="val -51023"/>
              <a:gd name="adj2" fmla="val 97987"/>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20" name="Rectangle 19"/>
          <p:cNvSpPr/>
          <p:nvPr/>
        </p:nvSpPr>
        <p:spPr bwMode="auto">
          <a:xfrm>
            <a:off x="2165931" y="1387644"/>
            <a:ext cx="4444089" cy="16985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21" name="TextBox 20"/>
          <p:cNvSpPr txBox="1"/>
          <p:nvPr/>
        </p:nvSpPr>
        <p:spPr>
          <a:xfrm>
            <a:off x="8816692" y="457200"/>
            <a:ext cx="327308" cy="400110"/>
          </a:xfrm>
          <a:prstGeom prst="rect">
            <a:avLst/>
          </a:prstGeom>
          <a:noFill/>
        </p:spPr>
        <p:txBody>
          <a:bodyPr wrap="square" rtlCol="0">
            <a:spAutoFit/>
          </a:bodyPr>
          <a:lstStyle/>
          <a:p>
            <a:r>
              <a:rPr lang="en-US" sz="2000" dirty="0"/>
              <a:t>5</a:t>
            </a:r>
          </a:p>
        </p:txBody>
      </p:sp>
      <p:sp>
        <p:nvSpPr>
          <p:cNvPr id="22" name="TextBox 21"/>
          <p:cNvSpPr txBox="1"/>
          <p:nvPr/>
        </p:nvSpPr>
        <p:spPr>
          <a:xfrm>
            <a:off x="9959692" y="457200"/>
            <a:ext cx="327308" cy="400110"/>
          </a:xfrm>
          <a:prstGeom prst="rect">
            <a:avLst/>
          </a:prstGeom>
          <a:noFill/>
        </p:spPr>
        <p:txBody>
          <a:bodyPr wrap="square" rtlCol="0">
            <a:spAutoFit/>
          </a:bodyPr>
          <a:lstStyle/>
          <a:p>
            <a:r>
              <a:rPr lang="en-US" sz="2000" dirty="0"/>
              <a:t>7</a:t>
            </a:r>
          </a:p>
        </p:txBody>
      </p:sp>
      <p:sp>
        <p:nvSpPr>
          <p:cNvPr id="23" name="TextBox 22"/>
          <p:cNvSpPr txBox="1"/>
          <p:nvPr/>
        </p:nvSpPr>
        <p:spPr>
          <a:xfrm>
            <a:off x="9873981" y="1310045"/>
            <a:ext cx="479708" cy="400110"/>
          </a:xfrm>
          <a:prstGeom prst="rect">
            <a:avLst/>
          </a:prstGeom>
          <a:noFill/>
        </p:spPr>
        <p:txBody>
          <a:bodyPr wrap="square" rtlCol="0">
            <a:spAutoFit/>
          </a:bodyPr>
          <a:lstStyle/>
          <a:p>
            <a:r>
              <a:rPr lang="en-US" sz="2000" dirty="0"/>
              <a:t>17</a:t>
            </a:r>
          </a:p>
        </p:txBody>
      </p:sp>
      <p:sp>
        <p:nvSpPr>
          <p:cNvPr id="24" name="TextBox 23"/>
          <p:cNvSpPr txBox="1"/>
          <p:nvPr/>
        </p:nvSpPr>
        <p:spPr>
          <a:xfrm>
            <a:off x="8841494" y="1314510"/>
            <a:ext cx="327308" cy="400110"/>
          </a:xfrm>
          <a:prstGeom prst="rect">
            <a:avLst/>
          </a:prstGeom>
          <a:noFill/>
        </p:spPr>
        <p:txBody>
          <a:bodyPr wrap="square" rtlCol="0">
            <a:spAutoFit/>
          </a:bodyPr>
          <a:lstStyle/>
          <a:p>
            <a:r>
              <a:rPr lang="en-US" sz="2000" dirty="0"/>
              <a:t>7</a:t>
            </a:r>
          </a:p>
        </p:txBody>
      </p:sp>
      <p:sp>
        <p:nvSpPr>
          <p:cNvPr id="25" name="TextBox 24"/>
          <p:cNvSpPr txBox="1"/>
          <p:nvPr/>
        </p:nvSpPr>
        <p:spPr>
          <a:xfrm>
            <a:off x="8377051" y="2237600"/>
            <a:ext cx="479708" cy="400110"/>
          </a:xfrm>
          <a:prstGeom prst="rect">
            <a:avLst/>
          </a:prstGeom>
          <a:noFill/>
        </p:spPr>
        <p:txBody>
          <a:bodyPr wrap="square" rtlCol="0">
            <a:spAutoFit/>
          </a:bodyPr>
          <a:lstStyle/>
          <a:p>
            <a:r>
              <a:rPr lang="en-US" sz="2000" dirty="0"/>
              <a:t>12</a:t>
            </a:r>
          </a:p>
        </p:txBody>
      </p:sp>
      <p:sp>
        <p:nvSpPr>
          <p:cNvPr id="26" name="TextBox 25"/>
          <p:cNvSpPr txBox="1"/>
          <p:nvPr/>
        </p:nvSpPr>
        <p:spPr>
          <a:xfrm>
            <a:off x="10320000" y="657255"/>
            <a:ext cx="479708" cy="400110"/>
          </a:xfrm>
          <a:prstGeom prst="rect">
            <a:avLst/>
          </a:prstGeom>
          <a:noFill/>
        </p:spPr>
        <p:txBody>
          <a:bodyPr wrap="square" rtlCol="0">
            <a:spAutoFit/>
          </a:bodyPr>
          <a:lstStyle/>
          <a:p>
            <a:r>
              <a:rPr lang="en-US" sz="2000" dirty="0"/>
              <a:t>12</a:t>
            </a:r>
          </a:p>
        </p:txBody>
      </p:sp>
      <p:sp>
        <p:nvSpPr>
          <p:cNvPr id="27" name="TextBox 26"/>
          <p:cNvSpPr txBox="1"/>
          <p:nvPr/>
        </p:nvSpPr>
        <p:spPr>
          <a:xfrm>
            <a:off x="10302794" y="2215988"/>
            <a:ext cx="479708" cy="400110"/>
          </a:xfrm>
          <a:prstGeom prst="rect">
            <a:avLst/>
          </a:prstGeom>
          <a:noFill/>
        </p:spPr>
        <p:txBody>
          <a:bodyPr wrap="square" rtlCol="0">
            <a:spAutoFit/>
          </a:bodyPr>
          <a:lstStyle/>
          <a:p>
            <a:r>
              <a:rPr lang="en-US" sz="2000" dirty="0"/>
              <a:t>36</a:t>
            </a:r>
          </a:p>
        </p:txBody>
      </p:sp>
      <p:sp>
        <p:nvSpPr>
          <p:cNvPr id="28" name="Rectangle 27"/>
          <p:cNvSpPr/>
          <p:nvPr/>
        </p:nvSpPr>
        <p:spPr bwMode="auto">
          <a:xfrm>
            <a:off x="1905001" y="3124201"/>
            <a:ext cx="7138736" cy="19206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Tree>
    <p:extLst>
      <p:ext uri="{BB962C8B-B14F-4D97-AF65-F5344CB8AC3E}">
        <p14:creationId xmlns:p14="http://schemas.microsoft.com/office/powerpoint/2010/main" val="144227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slide(fromBottom)">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lide(fromBottom)">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slide(fromBottom)">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lide(fromBottom)">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slide(fromBottom)">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Bottom)">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slide(fromBottom)">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p:bldP spid="22" grpId="0"/>
      <p:bldP spid="23" grpId="0"/>
      <p:bldP spid="24" grpId="0"/>
      <p:bldP spid="25" grpId="0"/>
      <p:bldP spid="26" grpId="0"/>
      <p:bldP spid="27" grpId="0"/>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1467364"/>
            <a:ext cx="8229600" cy="4525963"/>
          </a:xfrm>
        </p:spPr>
        <p:txBody>
          <a:bodyPr/>
          <a:lstStyle/>
          <a:p>
            <a:r>
              <a:rPr lang="en-US" sz="2400" dirty="0"/>
              <a:t>Key: throw out red {19, 21}</a:t>
            </a:r>
          </a:p>
          <a:p>
            <a:pPr lvl="1"/>
            <a:r>
              <a:rPr lang="en-US" sz="1800" i="1" dirty="0"/>
              <a:t>D</a:t>
            </a:r>
            <a:r>
              <a:rPr lang="en-US" sz="1800" i="1" baseline="-25000" dirty="0"/>
              <a:t>s</a:t>
            </a:r>
            <a:r>
              <a:rPr lang="en-US" sz="1800" dirty="0"/>
              <a:t> = min(max(sketch(</a:t>
            </a:r>
            <a:r>
              <a:rPr lang="en-US" sz="1800" i="1" dirty="0"/>
              <a:t>w</a:t>
            </a:r>
            <a:r>
              <a:rPr lang="en-US" sz="1800" i="1" baseline="-25000" dirty="0"/>
              <a:t>1</a:t>
            </a:r>
            <a:r>
              <a:rPr lang="en-US" sz="1800" dirty="0"/>
              <a:t>)), max(sketch(</a:t>
            </a:r>
            <a:r>
              <a:rPr lang="en-US" sz="1800" i="1" dirty="0"/>
              <a:t>w</a:t>
            </a:r>
            <a:r>
              <a:rPr lang="en-US" sz="1800" i="1" baseline="-25000" dirty="0"/>
              <a:t>2</a:t>
            </a:r>
            <a:r>
              <a:rPr lang="en-US" sz="1800" dirty="0"/>
              <a:t>))) = 18</a:t>
            </a:r>
          </a:p>
          <a:p>
            <a:pPr lvl="1"/>
            <a:r>
              <a:rPr lang="en-US" sz="1800" dirty="0"/>
              <a:t>Can’t tell that 19 is in intersection and 21 is not </a:t>
            </a:r>
          </a:p>
          <a:p>
            <a:pPr lvl="2"/>
            <a:r>
              <a:rPr lang="en-US" sz="1400" dirty="0"/>
              <a:t>Without looking outside the sketch</a:t>
            </a:r>
          </a:p>
          <a:p>
            <a:r>
              <a:rPr lang="en-US" sz="2400" dirty="0" err="1"/>
              <a:t>Ω</a:t>
            </a:r>
            <a:r>
              <a:rPr lang="en-US" sz="2400" baseline="-25000" dirty="0" err="1"/>
              <a:t>s</a:t>
            </a:r>
            <a:r>
              <a:rPr lang="en-US" sz="2400" dirty="0"/>
              <a:t> = {1, 2,…,</a:t>
            </a:r>
            <a:r>
              <a:rPr lang="en-US" sz="2400" i="1" dirty="0"/>
              <a:t>D</a:t>
            </a:r>
            <a:r>
              <a:rPr lang="en-US" sz="2400" i="1" baseline="-25000" dirty="0"/>
              <a:t>s</a:t>
            </a:r>
            <a:r>
              <a:rPr lang="en-US" sz="2400" dirty="0"/>
              <a:t>}</a:t>
            </a:r>
          </a:p>
          <a:p>
            <a:pPr lvl="1"/>
            <a:r>
              <a:rPr lang="en-US" sz="1800" i="1" dirty="0"/>
              <a:t>a</a:t>
            </a:r>
            <a:r>
              <a:rPr lang="en-US" sz="1800" i="1" baseline="-25000" dirty="0"/>
              <a:t>s</a:t>
            </a:r>
            <a:r>
              <a:rPr lang="en-US" sz="1800" dirty="0"/>
              <a:t> = sketch(</a:t>
            </a:r>
            <a:r>
              <a:rPr lang="en-US" sz="1800" i="1" dirty="0"/>
              <a:t>w</a:t>
            </a:r>
            <a:r>
              <a:rPr lang="en-US" sz="1800" i="1" baseline="-25000" dirty="0"/>
              <a:t>1</a:t>
            </a:r>
            <a:r>
              <a:rPr lang="en-US" sz="1800" dirty="0"/>
              <a:t>) &amp; 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|{4,15}| = 2</a:t>
            </a:r>
          </a:p>
          <a:p>
            <a:pPr lvl="1"/>
            <a:r>
              <a:rPr lang="en-US" sz="1800" i="1" dirty="0" err="1"/>
              <a:t>b</a:t>
            </a:r>
            <a:r>
              <a:rPr lang="en-US" sz="1800" i="1" baseline="-25000" dirty="0" err="1"/>
              <a:t>s</a:t>
            </a:r>
            <a:r>
              <a:rPr lang="en-US" sz="1800" i="1" dirty="0"/>
              <a:t> = |</a:t>
            </a:r>
            <a:r>
              <a:rPr lang="en-US" sz="1800" dirty="0"/>
              <a:t>sketch(</a:t>
            </a:r>
            <a:r>
              <a:rPr lang="en-US" sz="1800" i="1" dirty="0"/>
              <a:t>w</a:t>
            </a:r>
            <a:r>
              <a:rPr lang="en-US" sz="1800" i="1" baseline="-25000" dirty="0"/>
              <a:t>1</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7 – 2  = 5</a:t>
            </a:r>
          </a:p>
          <a:p>
            <a:pPr lvl="1"/>
            <a:r>
              <a:rPr lang="en-US" sz="1800" i="1" dirty="0" err="1"/>
              <a:t>c</a:t>
            </a:r>
            <a:r>
              <a:rPr lang="en-US" sz="1800" i="1" baseline="-25000" dirty="0" err="1"/>
              <a:t>s</a:t>
            </a:r>
            <a:r>
              <a:rPr lang="en-US" sz="1800" i="1" dirty="0"/>
              <a:t> = |</a:t>
            </a:r>
            <a:r>
              <a:rPr lang="en-US" sz="1800" dirty="0"/>
              <a:t>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5 – 2  = 3</a:t>
            </a:r>
            <a:endParaRPr lang="en-US" sz="1800" i="1" baseline="-25000" dirty="0"/>
          </a:p>
          <a:p>
            <a:pPr lvl="1"/>
            <a:r>
              <a:rPr lang="en-US" sz="1800" i="1" dirty="0" err="1"/>
              <a:t>d</a:t>
            </a:r>
            <a:r>
              <a:rPr lang="en-US" sz="1800" i="1" baseline="-25000" dirty="0" err="1"/>
              <a:t>s</a:t>
            </a:r>
            <a:r>
              <a:rPr lang="en-US" sz="1800" i="1" dirty="0"/>
              <a:t> </a:t>
            </a:r>
            <a:r>
              <a:rPr lang="en-US" sz="1800" dirty="0"/>
              <a:t>= </a:t>
            </a:r>
            <a:r>
              <a:rPr lang="en-US" sz="1800" i="1" dirty="0"/>
              <a:t>Ds</a:t>
            </a:r>
            <a:r>
              <a:rPr lang="en-US" sz="1800" dirty="0"/>
              <a:t> – </a:t>
            </a:r>
            <a:r>
              <a:rPr lang="en-US" sz="1800" i="1" dirty="0"/>
              <a:t>a</a:t>
            </a:r>
            <a:r>
              <a:rPr lang="en-US" sz="1800" i="1" baseline="-25000" dirty="0"/>
              <a:t>s </a:t>
            </a:r>
            <a:r>
              <a:rPr lang="en-US" sz="1800" dirty="0"/>
              <a:t>– </a:t>
            </a:r>
            <a:r>
              <a:rPr lang="en-US" sz="1800" i="1" dirty="0" err="1"/>
              <a:t>b</a:t>
            </a:r>
            <a:r>
              <a:rPr lang="en-US" sz="1800" i="1" baseline="-25000" dirty="0" err="1"/>
              <a:t>s</a:t>
            </a:r>
            <a:r>
              <a:rPr lang="en-US" sz="1800" i="1" baseline="-25000" dirty="0"/>
              <a:t> </a:t>
            </a:r>
            <a:r>
              <a:rPr lang="en-US" sz="1800" dirty="0"/>
              <a:t>– </a:t>
            </a:r>
            <a:r>
              <a:rPr lang="en-US" sz="1800" i="1" dirty="0" err="1"/>
              <a:t>c</a:t>
            </a:r>
            <a:r>
              <a:rPr lang="en-US" sz="1800" i="1" baseline="-25000" dirty="0" err="1"/>
              <a:t>s</a:t>
            </a:r>
            <a:r>
              <a:rPr lang="en-US" sz="1800" i="1" baseline="-25000" dirty="0"/>
              <a:t> </a:t>
            </a:r>
            <a:r>
              <a:rPr lang="en-US" sz="1800" dirty="0"/>
              <a:t> = 18 – 2 – 5 – 3 = 8</a:t>
            </a:r>
            <a:r>
              <a:rPr lang="en-US" sz="1800" i="1" baseline="-25000" dirty="0"/>
              <a:t> </a:t>
            </a:r>
            <a:endParaRPr lang="en-US" sz="1800" dirty="0"/>
          </a:p>
        </p:txBody>
      </p:sp>
      <p:sp>
        <p:nvSpPr>
          <p:cNvPr id="2" name="Title 1"/>
          <p:cNvSpPr>
            <a:spLocks noGrp="1"/>
          </p:cNvSpPr>
          <p:nvPr>
            <p:ph type="title"/>
          </p:nvPr>
        </p:nvSpPr>
        <p:spPr/>
        <p:txBody>
          <a:bodyPr/>
          <a:lstStyle/>
          <a:p>
            <a:r>
              <a:rPr lang="en-US" sz="3600" dirty="0"/>
              <a:t>Computing Sample Contingency Table</a:t>
            </a:r>
            <a:r>
              <a:rPr lang="en-US" sz="3200" dirty="0"/>
              <a:t/>
            </a:r>
            <a:br>
              <a:rPr lang="en-US" sz="3200" dirty="0"/>
            </a:br>
            <a:r>
              <a:rPr lang="en-US" sz="3200" dirty="0"/>
              <a:t>(Using Sketches, An Approximation: Yellow)</a:t>
            </a:r>
          </a:p>
        </p:txBody>
      </p:sp>
      <p:sp>
        <p:nvSpPr>
          <p:cNvPr id="4" name="Date Placeholder 3"/>
          <p:cNvSpPr>
            <a:spLocks noGrp="1"/>
          </p:cNvSpPr>
          <p:nvPr>
            <p:ph type="dt" sz="half" idx="10"/>
          </p:nvPr>
        </p:nvSpPr>
        <p:spPr/>
        <p:txBody>
          <a:bodyPr/>
          <a:lstStyle/>
          <a:p>
            <a:r>
              <a:rPr lang="en-US" smtClean="0"/>
              <a:t>9/15/17</a:t>
            </a:r>
            <a:endParaRPr lang="en-US"/>
          </a:p>
        </p:txBody>
      </p:sp>
      <p:sp>
        <p:nvSpPr>
          <p:cNvPr id="10" name="AutoShape 43"/>
          <p:cNvSpPr>
            <a:spLocks noChangeArrowheads="1"/>
          </p:cNvSpPr>
          <p:nvPr/>
        </p:nvSpPr>
        <p:spPr bwMode="auto">
          <a:xfrm>
            <a:off x="542857" y="1919288"/>
            <a:ext cx="1713674" cy="369332"/>
          </a:xfrm>
          <a:prstGeom prst="wedgeRectCallout">
            <a:avLst>
              <a:gd name="adj1" fmla="val 69719"/>
              <a:gd name="adj2" fmla="val -21114"/>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smtClean="0">
                <a:ea typeface="Arial" pitchFamily="-65" charset="0"/>
                <a:cs typeface="Arial" pitchFamily="-65" charset="0"/>
              </a:rPr>
              <a:t>D</a:t>
            </a:r>
            <a:r>
              <a:rPr lang="en-US" baseline="-25000" smtClean="0">
                <a:ea typeface="Arial" pitchFamily="-65" charset="0"/>
                <a:cs typeface="Arial" pitchFamily="-65" charset="0"/>
              </a:rPr>
              <a:t>s</a:t>
            </a:r>
            <a:r>
              <a:rPr lang="en-US">
                <a:ea typeface="Arial" pitchFamily="-65" charset="0"/>
                <a:cs typeface="Arial" pitchFamily="-65" charset="0"/>
              </a:rPr>
              <a:t> </a:t>
            </a:r>
            <a:r>
              <a:rPr lang="en-US" smtClean="0">
                <a:ea typeface="Arial" pitchFamily="-65" charset="0"/>
                <a:cs typeface="Arial" pitchFamily="-65" charset="0"/>
              </a:rPr>
              <a:t>= Sample Size</a:t>
            </a:r>
            <a:endParaRPr lang="en-US" sz="2400" dirty="0">
              <a:ea typeface="Arial" pitchFamily="-65" charset="0"/>
              <a:cs typeface="Arial" pitchFamily="-65" charset="0"/>
            </a:endParaRPr>
          </a:p>
        </p:txBody>
      </p:sp>
      <p:graphicFrame>
        <p:nvGraphicFramePr>
          <p:cNvPr id="11" name="Table 10"/>
          <p:cNvGraphicFramePr>
            <a:graphicFrameLocks noGrp="1"/>
          </p:cNvGraphicFramePr>
          <p:nvPr/>
        </p:nvGraphicFramePr>
        <p:xfrm>
          <a:off x="1752601" y="5181600"/>
          <a:ext cx="8382003" cy="868776"/>
        </p:xfrm>
        <a:graphic>
          <a:graphicData uri="http://schemas.openxmlformats.org/drawingml/2006/table">
            <a:tbl>
              <a:tblPr/>
              <a:tblGrid>
                <a:gridCol w="495539"/>
                <a:gridCol w="516626"/>
                <a:gridCol w="516626"/>
                <a:gridCol w="516626"/>
                <a:gridCol w="516626"/>
                <a:gridCol w="727495"/>
                <a:gridCol w="727495"/>
                <a:gridCol w="727495"/>
                <a:gridCol w="727495"/>
                <a:gridCol w="727495"/>
                <a:gridCol w="727495"/>
                <a:gridCol w="727495"/>
                <a:gridCol w="727495"/>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tr>
            </a:tbl>
          </a:graphicData>
        </a:graphic>
      </p:graphicFrame>
      <p:cxnSp>
        <p:nvCxnSpPr>
          <p:cNvPr id="13" name="Straight Connector 12"/>
          <p:cNvCxnSpPr/>
          <p:nvPr/>
        </p:nvCxnSpPr>
        <p:spPr bwMode="auto">
          <a:xfrm rot="5400000">
            <a:off x="5715000" y="5562600"/>
            <a:ext cx="1524000" cy="1588"/>
          </a:xfrm>
          <a:prstGeom prst="line">
            <a:avLst/>
          </a:prstGeom>
          <a:solidFill>
            <a:srgbClr val="FFFF00"/>
          </a:solidFill>
          <a:ln w="76200" cap="flat" cmpd="sng" algn="ctr">
            <a:solidFill>
              <a:schemeClr val="tx1"/>
            </a:solidFill>
            <a:prstDash val="solid"/>
            <a:round/>
            <a:headEnd type="none" w="med" len="med"/>
            <a:tailEnd type="none" w="med" len="med"/>
          </a:ln>
          <a:effectLst/>
        </p:spPr>
      </p:cxnSp>
      <p:sp>
        <p:nvSpPr>
          <p:cNvPr id="14" name="AutoShape 43"/>
          <p:cNvSpPr>
            <a:spLocks noChangeArrowheads="1"/>
          </p:cNvSpPr>
          <p:nvPr/>
        </p:nvSpPr>
        <p:spPr bwMode="auto">
          <a:xfrm>
            <a:off x="7867067" y="2743200"/>
            <a:ext cx="583813" cy="369332"/>
          </a:xfrm>
          <a:prstGeom prst="wedgeRectCallout">
            <a:avLst>
              <a:gd name="adj1" fmla="val -135518"/>
              <a:gd name="adj2" fmla="val 70840"/>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15" name="AutoShape 43"/>
          <p:cNvSpPr>
            <a:spLocks noChangeArrowheads="1"/>
          </p:cNvSpPr>
          <p:nvPr/>
        </p:nvSpPr>
        <p:spPr bwMode="auto">
          <a:xfrm>
            <a:off x="7165060" y="4583668"/>
            <a:ext cx="2588978" cy="369332"/>
          </a:xfrm>
          <a:prstGeom prst="wedgeRectCallout">
            <a:avLst>
              <a:gd name="adj1" fmla="val -62821"/>
              <a:gd name="adj2" fmla="val 78149"/>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Sketch = Front of Postings</a:t>
            </a:r>
            <a:endParaRPr lang="en-US" sz="2400" dirty="0">
              <a:ea typeface="Arial" pitchFamily="-65" charset="0"/>
              <a:cs typeface="Arial" pitchFamily="-65" charset="0"/>
            </a:endParaRPr>
          </a:p>
        </p:txBody>
      </p:sp>
      <p:sp>
        <p:nvSpPr>
          <p:cNvPr id="16" name="Rectangle 15"/>
          <p:cNvSpPr/>
          <p:nvPr/>
        </p:nvSpPr>
        <p:spPr bwMode="auto">
          <a:xfrm>
            <a:off x="1850735" y="2700671"/>
            <a:ext cx="6863710" cy="18075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17" name="AutoShape 43"/>
          <p:cNvSpPr>
            <a:spLocks noChangeArrowheads="1"/>
          </p:cNvSpPr>
          <p:nvPr/>
        </p:nvSpPr>
        <p:spPr bwMode="auto">
          <a:xfrm>
            <a:off x="7369754" y="6172200"/>
            <a:ext cx="2746008" cy="369332"/>
          </a:xfrm>
          <a:prstGeom prst="wedgeRectCallout">
            <a:avLst>
              <a:gd name="adj1" fmla="val -44145"/>
              <a:gd name="adj2" fmla="val -64842"/>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Doc IDs need to be random</a:t>
            </a:r>
            <a:endParaRPr lang="en-US" sz="2400" dirty="0">
              <a:ea typeface="Arial" pitchFamily="-65" charset="0"/>
              <a:cs typeface="Arial" pitchFamily="-65" charset="0"/>
            </a:endParaRPr>
          </a:p>
        </p:txBody>
      </p:sp>
      <p:sp>
        <p:nvSpPr>
          <p:cNvPr id="5" name="Rounded Rectangle 4"/>
          <p:cNvSpPr/>
          <p:nvPr/>
        </p:nvSpPr>
        <p:spPr>
          <a:xfrm>
            <a:off x="5133474" y="5662863"/>
            <a:ext cx="1231231" cy="348916"/>
          </a:xfrm>
          <a:prstGeom prst="roundRect">
            <a:avLst/>
          </a:prstGeom>
          <a:solidFill>
            <a:srgbClr val="FF0000">
              <a:alpha val="44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7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16"/>
                                        </p:tgtEl>
                                        <p:attrNameLst>
                                          <p:attrName>ppt_y</p:attrName>
                                        </p:attrNameLst>
                                      </p:cBhvr>
                                      <p:tavLst>
                                        <p:tav tm="0">
                                          <p:val>
                                            <p:strVal val="#ppt_y"/>
                                          </p:val>
                                        </p:tav>
                                        <p:tav tm="100000">
                                          <p:val>
                                            <p:strVal val="#ppt_y+#ppt_h*1.125000"/>
                                          </p:val>
                                        </p:tav>
                                      </p:tavLst>
                                    </p:anim>
                                    <p:animEffect transition="out" filter="wipe(down)">
                                      <p:cBhvr>
                                        <p:cTn id="7" dur="500"/>
                                        <p:tgtEl>
                                          <p:spTgt spid="16"/>
                                        </p:tgtEl>
                                      </p:cBhvr>
                                    </p:animEffect>
                                    <p:set>
                                      <p:cBhvr>
                                        <p:cTn id="8" dur="1" fill="hold">
                                          <p:stCondLst>
                                            <p:cond delay="499"/>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lide(fromBottom)">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43"/>
          <p:cNvSpPr>
            <a:spLocks noChangeArrowheads="1"/>
          </p:cNvSpPr>
          <p:nvPr/>
        </p:nvSpPr>
        <p:spPr bwMode="auto">
          <a:xfrm>
            <a:off x="2245812" y="1219200"/>
            <a:ext cx="2177647" cy="369332"/>
          </a:xfrm>
          <a:prstGeom prst="wedgeRectCallout">
            <a:avLst>
              <a:gd name="adj1" fmla="val 87270"/>
              <a:gd name="adj2" fmla="val 58188"/>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a:t>
            </a:r>
            <a:endParaRPr lang="en-US" sz="2400" dirty="0">
              <a:ea typeface="Arial" pitchFamily="-65" charset="0"/>
              <a:cs typeface="Arial" pitchFamily="-65" charset="0"/>
            </a:endParaRPr>
          </a:p>
        </p:txBody>
      </p:sp>
      <p:pic>
        <p:nvPicPr>
          <p:cNvPr id="16" name="Picture 15" descr="Picture 44.png"/>
          <p:cNvPicPr>
            <a:picLocks noChangeAspect="1"/>
          </p:cNvPicPr>
          <p:nvPr/>
        </p:nvPicPr>
        <p:blipFill>
          <a:blip r:embed="rId4"/>
          <a:stretch>
            <a:fillRect/>
          </a:stretch>
        </p:blipFill>
        <p:spPr>
          <a:xfrm>
            <a:off x="7531492" y="0"/>
            <a:ext cx="3136508" cy="2400000"/>
          </a:xfrm>
          <a:prstGeom prst="rect">
            <a:avLst/>
          </a:prstGeom>
        </p:spPr>
      </p:pic>
      <p:sp>
        <p:nvSpPr>
          <p:cNvPr id="11" name="Date Placeholder 5"/>
          <p:cNvSpPr>
            <a:spLocks noGrp="1"/>
          </p:cNvSpPr>
          <p:nvPr>
            <p:ph type="dt" sz="half" idx="10"/>
          </p:nvPr>
        </p:nvSpPr>
        <p:spPr/>
        <p:txBody>
          <a:bodyPr/>
          <a:lstStyle/>
          <a:p>
            <a:r>
              <a:rPr lang="en-US" smtClean="0"/>
              <a:t>9/15/17</a:t>
            </a:r>
            <a:endParaRPr lang="en-US"/>
          </a:p>
        </p:txBody>
      </p:sp>
      <p:sp>
        <p:nvSpPr>
          <p:cNvPr id="127010" name="Rectangle 34"/>
          <p:cNvSpPr>
            <a:spLocks noGrp="1" noChangeArrowheads="1"/>
          </p:cNvSpPr>
          <p:nvPr>
            <p:ph type="title"/>
          </p:nvPr>
        </p:nvSpPr>
        <p:spPr>
          <a:xfrm>
            <a:off x="1524001" y="0"/>
            <a:ext cx="5045075" cy="1066800"/>
          </a:xfrm>
          <a:solidFill>
            <a:schemeClr val="bg1"/>
          </a:solidFill>
        </p:spPr>
        <p:txBody>
          <a:bodyPr>
            <a:noAutofit/>
          </a:bodyPr>
          <a:lstStyle/>
          <a:p>
            <a:r>
              <a:rPr lang="en-US" sz="3600" dirty="0">
                <a:latin typeface="Arial" pitchFamily="-65" charset="0"/>
              </a:rPr>
              <a:t>MLE Inference: </a:t>
            </a:r>
            <a:r>
              <a:rPr lang="en-US" sz="2400" dirty="0">
                <a:latin typeface="Arial" pitchFamily="-65" charset="0"/>
              </a:rPr>
              <a:t/>
            </a:r>
            <a:br>
              <a:rPr lang="en-US" sz="2400" dirty="0">
                <a:latin typeface="Arial" pitchFamily="-65" charset="0"/>
              </a:rPr>
            </a:br>
            <a:r>
              <a:rPr lang="en-US" sz="2400" dirty="0">
                <a:latin typeface="Arial" pitchFamily="-65" charset="0"/>
              </a:rPr>
              <a:t>What is the most likely table </a:t>
            </a:r>
            <a:br>
              <a:rPr lang="en-US" sz="2400" dirty="0">
                <a:latin typeface="Arial" pitchFamily="-65" charset="0"/>
              </a:rPr>
            </a:br>
            <a:r>
              <a:rPr lang="en-US" sz="2400" dirty="0">
                <a:latin typeface="Arial" pitchFamily="-65" charset="0"/>
              </a:rPr>
              <a:t>Given sample and margins? </a:t>
            </a:r>
          </a:p>
        </p:txBody>
      </p:sp>
      <p:sp>
        <p:nvSpPr>
          <p:cNvPr id="127011" name="Rectangle 35"/>
          <p:cNvSpPr>
            <a:spLocks noGrp="1" noChangeArrowheads="1"/>
          </p:cNvSpPr>
          <p:nvPr>
            <p:ph type="body" sz="half" idx="1"/>
          </p:nvPr>
        </p:nvSpPr>
        <p:spPr>
          <a:xfrm>
            <a:off x="1524000" y="1600200"/>
            <a:ext cx="2971800" cy="4876800"/>
          </a:xfrm>
        </p:spPr>
        <p:txBody>
          <a:bodyPr/>
          <a:lstStyle/>
          <a:p>
            <a:pPr>
              <a:lnSpc>
                <a:spcPct val="90000"/>
              </a:lnSpc>
            </a:pPr>
            <a:r>
              <a:rPr lang="en-US"/>
              <a:t>Consider all possible contingency tables: </a:t>
            </a:r>
          </a:p>
          <a:p>
            <a:pPr lvl="1">
              <a:lnSpc>
                <a:spcPct val="90000"/>
              </a:lnSpc>
            </a:pPr>
            <a:r>
              <a:rPr lang="en-US" i="1"/>
              <a:t>a, b, c </a:t>
            </a:r>
            <a:r>
              <a:rPr lang="en-US"/>
              <a:t>&amp;</a:t>
            </a:r>
            <a:r>
              <a:rPr lang="en-US" i="1"/>
              <a:t> d</a:t>
            </a:r>
          </a:p>
          <a:p>
            <a:pPr>
              <a:lnSpc>
                <a:spcPct val="90000"/>
              </a:lnSpc>
            </a:pPr>
            <a:r>
              <a:rPr lang="en-US"/>
              <a:t>Select the table that maximizes the probability of observations</a:t>
            </a:r>
          </a:p>
          <a:p>
            <a:pPr lvl="1">
              <a:lnSpc>
                <a:spcPct val="90000"/>
              </a:lnSpc>
            </a:pPr>
            <a:r>
              <a:rPr lang="en-US" i="1"/>
              <a:t>a</a:t>
            </a:r>
            <a:r>
              <a:rPr lang="en-US" i="1" baseline="-25000"/>
              <a:t>s</a:t>
            </a:r>
            <a:r>
              <a:rPr lang="en-US" i="1"/>
              <a:t>, b</a:t>
            </a:r>
            <a:r>
              <a:rPr lang="en-US" i="1" baseline="-25000"/>
              <a:t>s</a:t>
            </a:r>
            <a:r>
              <a:rPr lang="en-US" i="1"/>
              <a:t>, c</a:t>
            </a:r>
            <a:r>
              <a:rPr lang="en-US" i="1" baseline="-25000"/>
              <a:t>s</a:t>
            </a:r>
            <a:r>
              <a:rPr lang="en-US" i="1"/>
              <a:t> </a:t>
            </a:r>
            <a:r>
              <a:rPr lang="en-US"/>
              <a:t>&amp;</a:t>
            </a:r>
            <a:r>
              <a:rPr lang="en-US" i="1"/>
              <a:t> d</a:t>
            </a:r>
            <a:r>
              <a:rPr lang="en-US" i="1" baseline="-25000"/>
              <a:t>s</a:t>
            </a:r>
          </a:p>
        </p:txBody>
      </p:sp>
      <p:graphicFrame>
        <p:nvGraphicFramePr>
          <p:cNvPr id="127001" name="Object 25"/>
          <p:cNvGraphicFramePr>
            <a:graphicFrameLocks noGrp="1" noChangeAspect="1"/>
          </p:cNvGraphicFramePr>
          <p:nvPr>
            <p:ph sz="quarter" idx="2"/>
            <p:extLst/>
          </p:nvPr>
        </p:nvGraphicFramePr>
        <p:xfrm>
          <a:off x="4857165" y="3488531"/>
          <a:ext cx="6019800" cy="2471738"/>
        </p:xfrm>
        <a:graphic>
          <a:graphicData uri="http://schemas.openxmlformats.org/presentationml/2006/ole">
            <mc:AlternateContent xmlns:mc="http://schemas.openxmlformats.org/markup-compatibility/2006">
              <mc:Choice xmlns:v="urn:schemas-microsoft-com:vml" Requires="v">
                <p:oleObj spid="_x0000_s1141" name="Equation" r:id="rId5" imgW="2908080" imgH="1193760" progId="Equation.3">
                  <p:embed/>
                </p:oleObj>
              </mc:Choice>
              <mc:Fallback>
                <p:oleObj name="Equation" r:id="rId5" imgW="2908080" imgH="11937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165" y="3488531"/>
                        <a:ext cx="6019800" cy="24717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3" name="Object 37"/>
          <p:cNvGraphicFramePr>
            <a:graphicFrameLocks noGrp="1" noChangeAspect="1"/>
          </p:cNvGraphicFramePr>
          <p:nvPr>
            <p:ph sz="quarter" idx="3"/>
          </p:nvPr>
        </p:nvGraphicFramePr>
        <p:xfrm>
          <a:off x="4419600" y="2514600"/>
          <a:ext cx="5029200" cy="679450"/>
        </p:xfrm>
        <a:graphic>
          <a:graphicData uri="http://schemas.openxmlformats.org/presentationml/2006/ole">
            <mc:AlternateContent xmlns:mc="http://schemas.openxmlformats.org/markup-compatibility/2006">
              <mc:Choice xmlns:v="urn:schemas-microsoft-com:vml" Requires="v">
                <p:oleObj spid="_x0000_s1142" name="Equation" r:id="rId7" imgW="2260440" imgH="304560" progId="Equation.3">
                  <p:embed/>
                </p:oleObj>
              </mc:Choice>
              <mc:Fallback>
                <p:oleObj name="Equation" r:id="rId7" imgW="2260440" imgH="3045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2514600"/>
                        <a:ext cx="5029200" cy="6794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5" name="Object 39"/>
          <p:cNvGraphicFramePr>
            <a:graphicFrameLocks noChangeAspect="1"/>
          </p:cNvGraphicFramePr>
          <p:nvPr/>
        </p:nvGraphicFramePr>
        <p:xfrm>
          <a:off x="4495801" y="1176338"/>
          <a:ext cx="2193925" cy="1338262"/>
        </p:xfrm>
        <a:graphic>
          <a:graphicData uri="http://schemas.openxmlformats.org/presentationml/2006/ole">
            <mc:AlternateContent xmlns:mc="http://schemas.openxmlformats.org/markup-compatibility/2006">
              <mc:Choice xmlns:v="urn:schemas-microsoft-com:vml" Requires="v">
                <p:oleObj spid="_x0000_s1143" name="Equation" r:id="rId9" imgW="761760" imgH="431640" progId="Equation.3">
                  <p:embed/>
                </p:oleObj>
              </mc:Choice>
              <mc:Fallback>
                <p:oleObj name="Equation" r:id="rId9" imgW="76176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1" y="1176338"/>
                        <a:ext cx="2193925" cy="1338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016" name="Line 40"/>
          <p:cNvSpPr>
            <a:spLocks noChangeShapeType="1"/>
          </p:cNvSpPr>
          <p:nvPr/>
        </p:nvSpPr>
        <p:spPr bwMode="auto">
          <a:xfrm>
            <a:off x="4495801" y="1219200"/>
            <a:ext cx="2193925"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7" name="Line 41"/>
          <p:cNvSpPr>
            <a:spLocks noChangeShapeType="1"/>
          </p:cNvSpPr>
          <p:nvPr/>
        </p:nvSpPr>
        <p:spPr bwMode="auto">
          <a:xfrm flipH="1">
            <a:off x="4495800" y="1219200"/>
            <a:ext cx="2209800"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9" name="AutoShape 43"/>
          <p:cNvSpPr>
            <a:spLocks noChangeArrowheads="1"/>
          </p:cNvSpPr>
          <p:nvPr/>
        </p:nvSpPr>
        <p:spPr bwMode="auto">
          <a:xfrm>
            <a:off x="6751305" y="1"/>
            <a:ext cx="2868927" cy="646331"/>
          </a:xfrm>
          <a:prstGeom prst="wedgeRectCallout">
            <a:avLst>
              <a:gd name="adj1" fmla="val -48091"/>
              <a:gd name="adj2" fmla="val 110431"/>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When we know the margins,</a:t>
            </a:r>
          </a:p>
          <a:p>
            <a:pPr algn="ctr"/>
            <a:r>
              <a:rPr lang="en-US" dirty="0">
                <a:ea typeface="Arial" pitchFamily="-65" charset="0"/>
                <a:cs typeface="Arial" pitchFamily="-65" charset="0"/>
              </a:rPr>
              <a:t>We ought to use them</a:t>
            </a:r>
            <a:endParaRPr lang="en-US" sz="2400" dirty="0">
              <a:ea typeface="Arial" pitchFamily="-65" charset="0"/>
              <a:cs typeface="Arial" pitchFamily="-65" charset="0"/>
            </a:endParaRPr>
          </a:p>
        </p:txBody>
      </p:sp>
      <p:sp>
        <p:nvSpPr>
          <p:cNvPr id="127020" name="Rectangle 44"/>
          <p:cNvSpPr>
            <a:spLocks noChangeArrowheads="1"/>
          </p:cNvSpPr>
          <p:nvPr/>
        </p:nvSpPr>
        <p:spPr bwMode="auto">
          <a:xfrm>
            <a:off x="4419600" y="4953000"/>
            <a:ext cx="6248400" cy="1143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aphicFrame>
        <p:nvGraphicFramePr>
          <p:cNvPr id="41989" name="Object 5"/>
          <p:cNvGraphicFramePr>
            <a:graphicFrameLocks noChangeAspect="1"/>
          </p:cNvGraphicFramePr>
          <p:nvPr>
            <p:extLst/>
          </p:nvPr>
        </p:nvGraphicFramePr>
        <p:xfrm>
          <a:off x="4896436" y="5111750"/>
          <a:ext cx="6048375" cy="1143000"/>
        </p:xfrm>
        <a:graphic>
          <a:graphicData uri="http://schemas.openxmlformats.org/presentationml/2006/ole">
            <mc:AlternateContent xmlns:mc="http://schemas.openxmlformats.org/markup-compatibility/2006">
              <mc:Choice xmlns:v="urn:schemas-microsoft-com:vml" Requires="v">
                <p:oleObj spid="_x0000_s1144" name="Equation" r:id="rId11" imgW="5206680" imgH="838080" progId="">
                  <p:embed/>
                </p:oleObj>
              </mc:Choice>
              <mc:Fallback>
                <p:oleObj name="Equation" r:id="rId11" imgW="5206680" imgH="83808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6436" y="5111750"/>
                        <a:ext cx="6048375" cy="1143000"/>
                      </a:xfrm>
                      <a:prstGeom prst="rect">
                        <a:avLst/>
                      </a:prstGeom>
                      <a:solidFill>
                        <a:srgbClr val="F8F8F8"/>
                      </a:solidFill>
                      <a:ln w="25400">
                        <a:solidFill>
                          <a:srgbClr val="FF00FF"/>
                        </a:solidFill>
                        <a:miter lim="800000"/>
                        <a:headEnd/>
                        <a:tailEnd/>
                      </a:ln>
                    </p:spPr>
                  </p:pic>
                </p:oleObj>
              </mc:Fallback>
            </mc:AlternateContent>
          </a:graphicData>
        </a:graphic>
      </p:graphicFrame>
    </p:spTree>
    <p:extLst>
      <p:ext uri="{BB962C8B-B14F-4D97-AF65-F5344CB8AC3E}">
        <p14:creationId xmlns:p14="http://schemas.microsoft.com/office/powerpoint/2010/main" val="70605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lide(from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27019"/>
                                        </p:tgtEl>
                                        <p:attrNameLst>
                                          <p:attrName>style.visibility</p:attrName>
                                        </p:attrNameLst>
                                      </p:cBhvr>
                                      <p:to>
                                        <p:strVal val="visible"/>
                                      </p:to>
                                    </p:set>
                                    <p:animEffect transition="in" filter="slide(fromRight)">
                                      <p:cBhvr>
                                        <p:cTn id="16" dur="500"/>
                                        <p:tgtEl>
                                          <p:spTgt spid="127019"/>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27017"/>
                                        </p:tgtEl>
                                        <p:attrNameLst>
                                          <p:attrName>style.visibility</p:attrName>
                                        </p:attrNameLst>
                                      </p:cBhvr>
                                      <p:to>
                                        <p:strVal val="visible"/>
                                      </p:to>
                                    </p:set>
                                    <p:animEffect transition="in" filter="slide(fromLeft)">
                                      <p:cBhvr>
                                        <p:cTn id="20" dur="500"/>
                                        <p:tgtEl>
                                          <p:spTgt spid="12701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27016"/>
                                        </p:tgtEl>
                                        <p:attrNameLst>
                                          <p:attrName>style.visibility</p:attrName>
                                        </p:attrNameLst>
                                      </p:cBhvr>
                                      <p:to>
                                        <p:strVal val="visible"/>
                                      </p:to>
                                    </p:set>
                                    <p:animEffect transition="in" filter="slide(fromLeft)">
                                      <p:cBhvr>
                                        <p:cTn id="23" dur="500"/>
                                        <p:tgtEl>
                                          <p:spTgt spid="1270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7011">
                                            <p:txEl>
                                              <p:pRg st="0" end="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7011">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7011">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7011">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70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700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1270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7016" grpId="0" animBg="1"/>
      <p:bldP spid="127017" grpId="0" animBg="1"/>
      <p:bldP spid="127019" grpId="0" animBg="1"/>
      <p:bldP spid="1270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52800" y="274638"/>
            <a:ext cx="7010400" cy="1143000"/>
          </a:xfrm>
        </p:spPr>
        <p:txBody>
          <a:bodyPr>
            <a:normAutofit fontScale="90000"/>
          </a:bodyPr>
          <a:lstStyle/>
          <a:p>
            <a:r>
              <a:rPr lang="en-US" sz="4800" dirty="0"/>
              <a:t>Empirical Evaluation</a:t>
            </a:r>
            <a:r>
              <a:rPr lang="en-US" sz="4000" dirty="0"/>
              <a:t/>
            </a:r>
            <a:br>
              <a:rPr lang="en-US" sz="4000" dirty="0"/>
            </a:br>
            <a:r>
              <a:rPr lang="en-US" sz="4000" dirty="0"/>
              <a:t>MLE &gt;&gt; MF &gt;&gt; Independence</a:t>
            </a:r>
          </a:p>
        </p:txBody>
      </p:sp>
      <p:pic>
        <p:nvPicPr>
          <p:cNvPr id="8" name="Picture 7" descr="Picture 38.png"/>
          <p:cNvPicPr>
            <a:picLocks noChangeAspect="1"/>
          </p:cNvPicPr>
          <p:nvPr/>
        </p:nvPicPr>
        <p:blipFill>
          <a:blip r:embed="rId2"/>
          <a:stretch>
            <a:fillRect/>
          </a:stretch>
        </p:blipFill>
        <p:spPr>
          <a:xfrm>
            <a:off x="1524000" y="1525394"/>
            <a:ext cx="13487400" cy="7865595"/>
          </a:xfrm>
          <a:prstGeom prst="rect">
            <a:avLst/>
          </a:prstGeom>
        </p:spPr>
      </p:pic>
      <p:sp>
        <p:nvSpPr>
          <p:cNvPr id="9" name="AutoShape 82"/>
          <p:cNvSpPr>
            <a:spLocks noChangeArrowheads="1"/>
          </p:cNvSpPr>
          <p:nvPr/>
        </p:nvSpPr>
        <p:spPr bwMode="auto">
          <a:xfrm>
            <a:off x="1676400" y="4876801"/>
            <a:ext cx="1371600" cy="830997"/>
          </a:xfrm>
          <a:prstGeom prst="wedgeRectCallout">
            <a:avLst>
              <a:gd name="adj1" fmla="val 8164"/>
              <a:gd name="adj2" fmla="val -87676"/>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Target: minimize effort &amp; error</a:t>
            </a:r>
          </a:p>
        </p:txBody>
      </p:sp>
      <p:sp>
        <p:nvSpPr>
          <p:cNvPr id="5" name="Date Placeholder 4"/>
          <p:cNvSpPr>
            <a:spLocks noGrp="1"/>
          </p:cNvSpPr>
          <p:nvPr>
            <p:ph type="dt" sz="half" idx="10"/>
          </p:nvPr>
        </p:nvSpPr>
        <p:spPr/>
        <p:txBody>
          <a:bodyPr/>
          <a:lstStyle/>
          <a:p>
            <a:r>
              <a:rPr lang="en-US" smtClean="0"/>
              <a:t>9/15/17</a:t>
            </a:r>
            <a:endParaRPr lang="en-US"/>
          </a:p>
        </p:txBody>
      </p:sp>
      <p:sp>
        <p:nvSpPr>
          <p:cNvPr id="11" name="AutoShape 82"/>
          <p:cNvSpPr>
            <a:spLocks noChangeArrowheads="1"/>
          </p:cNvSpPr>
          <p:nvPr/>
        </p:nvSpPr>
        <p:spPr bwMode="auto">
          <a:xfrm>
            <a:off x="1524000" y="228601"/>
            <a:ext cx="1676400" cy="830997"/>
          </a:xfrm>
          <a:prstGeom prst="wedgeRectCallout">
            <a:avLst>
              <a:gd name="adj1" fmla="val 34446"/>
              <a:gd name="adj2" fmla="val 12127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IND (assume independence):</a:t>
            </a:r>
          </a:p>
          <a:p>
            <a:pPr algn="ctr"/>
            <a:r>
              <a:rPr lang="en-US" sz="1600" dirty="0">
                <a:ea typeface="Arial" pitchFamily="-65" charset="0"/>
                <a:cs typeface="Arial" pitchFamily="-65" charset="0"/>
              </a:rPr>
              <a:t>too much error</a:t>
            </a:r>
          </a:p>
        </p:txBody>
      </p:sp>
      <p:sp>
        <p:nvSpPr>
          <p:cNvPr id="12" name="AutoShape 82"/>
          <p:cNvSpPr>
            <a:spLocks noChangeArrowheads="1"/>
          </p:cNvSpPr>
          <p:nvPr/>
        </p:nvSpPr>
        <p:spPr bwMode="auto">
          <a:xfrm>
            <a:off x="3200400" y="3200400"/>
            <a:ext cx="2286000" cy="338554"/>
          </a:xfrm>
          <a:prstGeom prst="wedgeRectCallout">
            <a:avLst>
              <a:gd name="adj1" fmla="val -44555"/>
              <a:gd name="adj2" fmla="val 9638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MF (Margin-Free)</a:t>
            </a:r>
          </a:p>
        </p:txBody>
      </p:sp>
      <p:sp>
        <p:nvSpPr>
          <p:cNvPr id="14" name="AutoShape 43"/>
          <p:cNvSpPr>
            <a:spLocks noChangeArrowheads="1"/>
          </p:cNvSpPr>
          <p:nvPr/>
        </p:nvSpPr>
        <p:spPr bwMode="auto">
          <a:xfrm>
            <a:off x="5091748" y="4876800"/>
            <a:ext cx="2898486" cy="369332"/>
          </a:xfrm>
          <a:prstGeom prst="wedgeRectCallout">
            <a:avLst>
              <a:gd name="adj1" fmla="val -54477"/>
              <a:gd name="adj2" fmla="val -100675"/>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 (effort)</a:t>
            </a:r>
            <a:endParaRPr lang="en-US" sz="2400" dirty="0">
              <a:ea typeface="Arial" pitchFamily="-65" charset="0"/>
              <a:cs typeface="Arial" pitchFamily="-65" charset="0"/>
            </a:endParaRPr>
          </a:p>
        </p:txBody>
      </p:sp>
    </p:spTree>
    <p:extLst>
      <p:ext uri="{BB962C8B-B14F-4D97-AF65-F5344CB8AC3E}">
        <p14:creationId xmlns:p14="http://schemas.microsoft.com/office/powerpoint/2010/main" val="14999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lide(fromTo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To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smtClean="0"/>
              <a:t>9/15/17</a:t>
            </a:r>
            <a:endParaRPr lang="en-US"/>
          </a:p>
        </p:txBody>
      </p:sp>
      <p:sp>
        <p:nvSpPr>
          <p:cNvPr id="240642" name="AutoShape 2"/>
          <p:cNvSpPr>
            <a:spLocks noGrp="1" noChangeAspect="1" noChangeArrowheads="1"/>
          </p:cNvSpPr>
          <p:nvPr>
            <p:ph type="title"/>
          </p:nvPr>
        </p:nvSpPr>
        <p:spPr/>
        <p:txBody>
          <a:bodyPr/>
          <a:lstStyle/>
          <a:p>
            <a:r>
              <a:rPr lang="en-US" dirty="0" smtClean="0"/>
              <a:t>Non-Empirical Evaluation</a:t>
            </a:r>
            <a:br>
              <a:rPr lang="en-US" dirty="0" smtClean="0"/>
            </a:br>
            <a:r>
              <a:rPr lang="en-US" sz="3200" dirty="0"/>
              <a:t>(Closed Form)</a:t>
            </a:r>
            <a:endParaRPr lang="en-US" dirty="0"/>
          </a:p>
        </p:txBody>
      </p:sp>
      <p:sp>
        <p:nvSpPr>
          <p:cNvPr id="240644" name="Rectangle 4"/>
          <p:cNvSpPr>
            <a:spLocks noGrp="1" noChangeArrowheads="1"/>
          </p:cNvSpPr>
          <p:nvPr>
            <p:ph type="body" idx="1"/>
          </p:nvPr>
        </p:nvSpPr>
        <p:spPr>
          <a:xfrm>
            <a:off x="1752600" y="4648200"/>
            <a:ext cx="8915400" cy="1905000"/>
          </a:xfrm>
        </p:spPr>
        <p:txBody>
          <a:bodyPr>
            <a:normAutofit fontScale="92500" lnSpcReduction="10000"/>
          </a:bodyPr>
          <a:lstStyle/>
          <a:p>
            <a:pPr>
              <a:lnSpc>
                <a:spcPct val="80000"/>
              </a:lnSpc>
            </a:pPr>
            <a:r>
              <a:rPr lang="en-US" sz="2400" dirty="0"/>
              <a:t>Non-Empirical Evaluation:</a:t>
            </a:r>
            <a:endParaRPr lang="en-US" sz="2000" dirty="0"/>
          </a:p>
          <a:p>
            <a:pPr lvl="1">
              <a:lnSpc>
                <a:spcPct val="80000"/>
              </a:lnSpc>
            </a:pPr>
            <a:r>
              <a:rPr lang="en-US" sz="2000" dirty="0"/>
              <a:t>MLE has smaller variance than Margin Free (MF) baseline</a:t>
            </a:r>
          </a:p>
          <a:p>
            <a:pPr>
              <a:lnSpc>
                <a:spcPct val="80000"/>
              </a:lnSpc>
            </a:pPr>
            <a:r>
              <a:rPr lang="en-US" sz="2400" dirty="0"/>
              <a:t>Confirms Empirical Evaluation: </a:t>
            </a:r>
          </a:p>
          <a:p>
            <a:pPr lvl="1">
              <a:lnSpc>
                <a:spcPct val="80000"/>
              </a:lnSpc>
            </a:pPr>
            <a:r>
              <a:rPr lang="en-US" sz="2000" dirty="0"/>
              <a:t>MLE has less error than MF</a:t>
            </a:r>
          </a:p>
          <a:p>
            <a:pPr>
              <a:lnSpc>
                <a:spcPct val="80000"/>
              </a:lnSpc>
            </a:pPr>
            <a:r>
              <a:rPr lang="en-US" sz="2400" dirty="0"/>
              <a:t>When we have margins, we should use them</a:t>
            </a:r>
          </a:p>
          <a:p>
            <a:pPr lvl="1">
              <a:lnSpc>
                <a:spcPct val="80000"/>
              </a:lnSpc>
            </a:pPr>
            <a:r>
              <a:rPr lang="en-US" sz="2000" dirty="0"/>
              <a:t>Improves accuracy as well as consistency</a:t>
            </a:r>
          </a:p>
        </p:txBody>
      </p:sp>
      <p:pic>
        <p:nvPicPr>
          <p:cNvPr id="240646" name="Picture 6"/>
          <p:cNvPicPr>
            <a:picLocks noChangeAspect="1" noChangeArrowheads="1"/>
          </p:cNvPicPr>
          <p:nvPr/>
        </p:nvPicPr>
        <p:blipFill>
          <a:blip r:embed="rId3"/>
          <a:srcRect l="11714" t="63715" r="34570" b="18761"/>
          <a:stretch>
            <a:fillRect/>
          </a:stretch>
        </p:blipFill>
        <p:spPr bwMode="auto">
          <a:xfrm>
            <a:off x="2133600" y="3276600"/>
            <a:ext cx="4953000" cy="1211262"/>
          </a:xfrm>
          <a:prstGeom prst="rect">
            <a:avLst/>
          </a:prstGeom>
          <a:noFill/>
          <a:ln w="9525">
            <a:noFill/>
            <a:miter lim="800000"/>
            <a:headEnd/>
            <a:tailEnd/>
          </a:ln>
          <a:effectLst/>
        </p:spPr>
      </p:pic>
      <p:pic>
        <p:nvPicPr>
          <p:cNvPr id="240645" name="Picture 5"/>
          <p:cNvPicPr>
            <a:picLocks noChangeAspect="1" noChangeArrowheads="1"/>
          </p:cNvPicPr>
          <p:nvPr/>
        </p:nvPicPr>
        <p:blipFill>
          <a:blip r:embed="rId4"/>
          <a:srcRect l="7715" t="50000" r="19853" b="30952"/>
          <a:stretch>
            <a:fillRect/>
          </a:stretch>
        </p:blipFill>
        <p:spPr bwMode="auto">
          <a:xfrm>
            <a:off x="1524000" y="1600201"/>
            <a:ext cx="8001000" cy="1577975"/>
          </a:xfrm>
          <a:prstGeom prst="rect">
            <a:avLst/>
          </a:prstGeom>
          <a:noFill/>
          <a:ln w="9525">
            <a:noFill/>
            <a:miter lim="800000"/>
            <a:headEnd/>
            <a:tailEnd/>
          </a:ln>
          <a:effectLst/>
        </p:spPr>
      </p:pic>
      <p:sp>
        <p:nvSpPr>
          <p:cNvPr id="240647" name="Rectangle 7"/>
          <p:cNvSpPr>
            <a:spLocks noChangeArrowheads="1"/>
          </p:cNvSpPr>
          <p:nvPr/>
        </p:nvSpPr>
        <p:spPr bwMode="auto">
          <a:xfrm>
            <a:off x="4876800" y="2438400"/>
            <a:ext cx="2222500" cy="609600"/>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0598186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p:cNvPicPr>
            <a:picLocks noGrp="1" noChangeAspect="1"/>
          </p:cNvPicPr>
          <p:nvPr>
            <p:ph sz="half" idx="2"/>
          </p:nvPr>
        </p:nvPicPr>
        <p:blipFill>
          <a:blip r:embed="rId2"/>
          <a:stretch>
            <a:fillRect/>
          </a:stretch>
        </p:blipFill>
        <p:spPr>
          <a:xfrm>
            <a:off x="5276161" y="72928"/>
            <a:ext cx="6668878" cy="6648547"/>
          </a:xfrm>
          <a:prstGeom prst="rect">
            <a:avLst/>
          </a:prstGeom>
        </p:spPr>
      </p:pic>
      <p:sp>
        <p:nvSpPr>
          <p:cNvPr id="2" name="Title 1"/>
          <p:cNvSpPr>
            <a:spLocks noGrp="1"/>
          </p:cNvSpPr>
          <p:nvPr>
            <p:ph type="title"/>
          </p:nvPr>
        </p:nvSpPr>
        <p:spPr>
          <a:xfrm>
            <a:off x="325369" y="346992"/>
            <a:ext cx="5318106" cy="1325563"/>
          </a:xfrm>
        </p:spPr>
        <p:txBody>
          <a:bodyPr/>
          <a:lstStyle/>
          <a:p>
            <a:r>
              <a:rPr lang="en-US" dirty="0" smtClean="0"/>
              <a:t>Sketches vs. Word2Vec</a:t>
            </a:r>
            <a:br>
              <a:rPr lang="en-US" dirty="0" smtClean="0"/>
            </a:br>
            <a:r>
              <a:rPr lang="en-US" dirty="0" smtClean="0"/>
              <a:t>(as estimates of PMI)</a:t>
            </a:r>
            <a:endParaRPr lang="en-US" dirty="0"/>
          </a:p>
        </p:txBody>
      </p:sp>
      <p:sp>
        <p:nvSpPr>
          <p:cNvPr id="3" name="Content Placeholder 2"/>
          <p:cNvSpPr>
            <a:spLocks noGrp="1"/>
          </p:cNvSpPr>
          <p:nvPr>
            <p:ph sz="half" idx="1"/>
          </p:nvPr>
        </p:nvSpPr>
        <p:spPr>
          <a:xfrm>
            <a:off x="398297" y="1904916"/>
            <a:ext cx="4870845" cy="1719025"/>
          </a:xfrm>
        </p:spPr>
        <p:txBody>
          <a:bodyPr>
            <a:noAutofit/>
          </a:bodyPr>
          <a:lstStyle/>
          <a:p>
            <a:r>
              <a:rPr lang="en-US" dirty="0"/>
              <a:t>It is said that word2vec is fast</a:t>
            </a:r>
          </a:p>
          <a:p>
            <a:pPr lvl="1"/>
            <a:r>
              <a:rPr lang="en-US" sz="2000" dirty="0"/>
              <a:t>But sketches are also fast</a:t>
            </a:r>
          </a:p>
          <a:p>
            <a:pPr lvl="1"/>
            <a:r>
              <a:rPr lang="en-US" sz="2000" dirty="0"/>
              <a:t>and closer to PMI</a:t>
            </a:r>
          </a:p>
          <a:p>
            <a:r>
              <a:rPr lang="en-US" dirty="0"/>
              <a:t>But is closer to PMI better</a:t>
            </a:r>
            <a:r>
              <a:rPr lang="en-US" dirty="0" smtClean="0"/>
              <a:t>?</a:t>
            </a:r>
            <a:endParaRPr lang="en-US" dirty="0"/>
          </a:p>
        </p:txBody>
      </p:sp>
      <p:sp>
        <p:nvSpPr>
          <p:cNvPr id="5" name="Date Placeholder 4"/>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1877612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x-none" sz="4000">
                <a:ea typeface="ＭＳ Ｐゴシック" charset="-128"/>
              </a:rPr>
              <a:t>Interestingness Metrics:</a:t>
            </a:r>
            <a:br>
              <a:rPr lang="en-US" altLang="x-none" sz="4000">
                <a:ea typeface="ＭＳ Ｐゴシック" charset="-128"/>
              </a:rPr>
            </a:br>
            <a:r>
              <a:rPr lang="en-US" altLang="x-none" sz="4000">
                <a:ea typeface="ＭＳ Ｐゴシック" charset="-128"/>
              </a:rPr>
              <a:t>Deviations from Independence</a:t>
            </a:r>
          </a:p>
        </p:txBody>
      </p:sp>
      <p:sp>
        <p:nvSpPr>
          <p:cNvPr id="204803" name="Rectangle 3"/>
          <p:cNvSpPr>
            <a:spLocks noGrp="1" noChangeArrowheads="1"/>
          </p:cNvSpPr>
          <p:nvPr>
            <p:ph type="body" idx="1"/>
          </p:nvPr>
        </p:nvSpPr>
        <p:spPr/>
        <p:txBody>
          <a:bodyPr/>
          <a:lstStyle/>
          <a:p>
            <a:pPr eaLnBrk="1" hangingPunct="1"/>
            <a:r>
              <a:rPr lang="en-US" altLang="x-none" dirty="0">
                <a:ea typeface="ＭＳ Ｐゴシック" charset="-128"/>
              </a:rPr>
              <a:t>Poisson (and other </a:t>
            </a:r>
            <a:r>
              <a:rPr lang="en-US" altLang="x-none" dirty="0" smtClean="0">
                <a:ea typeface="ＭＳ Ｐゴシック" charset="-128"/>
              </a:rPr>
              <a:t>independence </a:t>
            </a:r>
            <a:r>
              <a:rPr lang="en-US" altLang="x-none" dirty="0">
                <a:ea typeface="ＭＳ Ｐゴシック" charset="-128"/>
              </a:rPr>
              <a:t>assumptions)</a:t>
            </a:r>
          </a:p>
          <a:p>
            <a:pPr lvl="1" eaLnBrk="1" hangingPunct="1"/>
            <a:r>
              <a:rPr lang="en-US" altLang="x-none" dirty="0">
                <a:ea typeface="ＭＳ Ｐゴシック" charset="-128"/>
              </a:rPr>
              <a:t>Not bad for meaningless random strings</a:t>
            </a:r>
          </a:p>
          <a:p>
            <a:pPr eaLnBrk="1" hangingPunct="1"/>
            <a:r>
              <a:rPr lang="en-US" altLang="x-none" dirty="0">
                <a:ea typeface="ＭＳ Ｐゴシック" charset="-128"/>
              </a:rPr>
              <a:t>Deviations from Poisson are clues for hidden variables</a:t>
            </a:r>
          </a:p>
          <a:p>
            <a:pPr lvl="1" eaLnBrk="1" hangingPunct="1"/>
            <a:r>
              <a:rPr lang="en-US" altLang="x-none" dirty="0">
                <a:ea typeface="ＭＳ Ｐゴシック" charset="-128"/>
              </a:rPr>
              <a:t>Meaning, content, genre, topic, author, etc.</a:t>
            </a:r>
          </a:p>
          <a:p>
            <a:pPr eaLnBrk="1" hangingPunct="1"/>
            <a:r>
              <a:rPr lang="en-US" altLang="x-none" dirty="0">
                <a:ea typeface="ＭＳ Ｐゴシック" charset="-128"/>
              </a:rPr>
              <a:t>Analogous to mutual information (Hanks)</a:t>
            </a:r>
          </a:p>
          <a:p>
            <a:pPr lvl="1" eaLnBrk="1" hangingPunct="1"/>
            <a:r>
              <a:rPr lang="en-US" altLang="x-none" dirty="0" err="1">
                <a:ea typeface="ＭＳ Ｐゴシック" charset="-128"/>
              </a:rPr>
              <a:t>Pr</a:t>
            </a:r>
            <a:r>
              <a:rPr lang="en-US" altLang="x-none" dirty="0">
                <a:ea typeface="ＭＳ Ｐゴシック" charset="-128"/>
              </a:rPr>
              <a:t>(doctor…nurse) &gt;&gt; </a:t>
            </a:r>
            <a:r>
              <a:rPr lang="en-US" altLang="x-none" dirty="0" err="1">
                <a:ea typeface="ＭＳ Ｐゴシック" charset="-128"/>
              </a:rPr>
              <a:t>Pr</a:t>
            </a:r>
            <a:r>
              <a:rPr lang="en-US" altLang="x-none" dirty="0">
                <a:ea typeface="ＭＳ Ｐゴシック" charset="-128"/>
              </a:rPr>
              <a:t>(doctor) </a:t>
            </a:r>
            <a:r>
              <a:rPr lang="en-US" altLang="x-none" dirty="0" err="1">
                <a:ea typeface="ＭＳ Ｐゴシック" charset="-128"/>
              </a:rPr>
              <a:t>Pr</a:t>
            </a:r>
            <a:r>
              <a:rPr lang="en-US" altLang="x-none" dirty="0">
                <a:ea typeface="ＭＳ Ｐゴシック" charset="-128"/>
              </a:rPr>
              <a:t>(nurse)</a:t>
            </a:r>
          </a:p>
          <a:p>
            <a:pPr eaLnBrk="1" hangingPunct="1"/>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755451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0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313" t="10101" r="11626" b="12451"/>
          <a:stretch>
            <a:fillRect/>
          </a:stretch>
        </p:blipFill>
        <p:spPr>
          <a:xfrm>
            <a:off x="1524000" y="228600"/>
            <a:ext cx="9144000" cy="6470650"/>
          </a:xfrm>
        </p:spPr>
      </p:pic>
      <p:sp>
        <p:nvSpPr>
          <p:cNvPr id="206851" name="Oval 3"/>
          <p:cNvSpPr>
            <a:spLocks noChangeArrowheads="1"/>
          </p:cNvSpPr>
          <p:nvPr/>
        </p:nvSpPr>
        <p:spPr bwMode="auto">
          <a:xfrm>
            <a:off x="6858000" y="4998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2" name="Oval 4"/>
          <p:cNvSpPr>
            <a:spLocks noChangeArrowheads="1"/>
          </p:cNvSpPr>
          <p:nvPr/>
        </p:nvSpPr>
        <p:spPr bwMode="auto">
          <a:xfrm>
            <a:off x="2743200" y="3474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3" name="Oval 5"/>
          <p:cNvSpPr>
            <a:spLocks noChangeArrowheads="1"/>
          </p:cNvSpPr>
          <p:nvPr/>
        </p:nvSpPr>
        <p:spPr bwMode="auto">
          <a:xfrm>
            <a:off x="2743200" y="3474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4" name="Oval 6"/>
          <p:cNvSpPr>
            <a:spLocks noChangeArrowheads="1"/>
          </p:cNvSpPr>
          <p:nvPr/>
        </p:nvSpPr>
        <p:spPr bwMode="auto">
          <a:xfrm>
            <a:off x="3124200" y="2331125"/>
            <a:ext cx="1066800" cy="51935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5" name="Oval 7"/>
          <p:cNvSpPr>
            <a:spLocks noChangeArrowheads="1"/>
          </p:cNvSpPr>
          <p:nvPr/>
        </p:nvSpPr>
        <p:spPr bwMode="auto">
          <a:xfrm>
            <a:off x="3810000" y="1950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6" name="Oval 8"/>
          <p:cNvSpPr>
            <a:spLocks noChangeArrowheads="1"/>
          </p:cNvSpPr>
          <p:nvPr/>
        </p:nvSpPr>
        <p:spPr bwMode="auto">
          <a:xfrm>
            <a:off x="6858000" y="4998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7" name="Oval 9"/>
          <p:cNvSpPr>
            <a:spLocks noChangeArrowheads="1"/>
          </p:cNvSpPr>
          <p:nvPr/>
        </p:nvSpPr>
        <p:spPr bwMode="auto">
          <a:xfrm>
            <a:off x="6896100" y="1569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8" name="Oval 10"/>
          <p:cNvSpPr>
            <a:spLocks noChangeArrowheads="1"/>
          </p:cNvSpPr>
          <p:nvPr/>
        </p:nvSpPr>
        <p:spPr bwMode="auto">
          <a:xfrm>
            <a:off x="8153400" y="25597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9" name="Oval 11"/>
          <p:cNvSpPr>
            <a:spLocks noChangeArrowheads="1"/>
          </p:cNvSpPr>
          <p:nvPr/>
        </p:nvSpPr>
        <p:spPr bwMode="auto">
          <a:xfrm>
            <a:off x="8991600" y="2331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900997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slide(fromLeft)">
                                      <p:cBhvr>
                                        <p:cTn id="7" dur="500"/>
                                        <p:tgtEl>
                                          <p:spTgt spid="206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206851"/>
                                        </p:tgtEl>
                                        <p:attrNameLst>
                                          <p:attrName>style.visibility</p:attrName>
                                        </p:attrNameLst>
                                      </p:cBhvr>
                                      <p:to>
                                        <p:strVal val="visible"/>
                                      </p:to>
                                    </p:set>
                                    <p:animEffect transition="in" filter="slide(fromRight)">
                                      <p:cBhvr>
                                        <p:cTn id="12" dur="500"/>
                                        <p:tgtEl>
                                          <p:spTgt spid="206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06854"/>
                                        </p:tgtEl>
                                        <p:attrNameLst>
                                          <p:attrName>style.visibility</p:attrName>
                                        </p:attrNameLst>
                                      </p:cBhvr>
                                      <p:to>
                                        <p:strVal val="visible"/>
                                      </p:to>
                                    </p:set>
                                    <p:animEffect transition="in" filter="slide(fromLeft)">
                                      <p:cBhvr>
                                        <p:cTn id="17" dur="500"/>
                                        <p:tgtEl>
                                          <p:spTgt spid="206854"/>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0685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6856"/>
                                        </p:tgtEl>
                                        <p:attrNameLst>
                                          <p:attrName>style.visibility</p:attrName>
                                        </p:attrNameLst>
                                      </p:cBhvr>
                                      <p:to>
                                        <p:strVal val="visible"/>
                                      </p:to>
                                    </p:set>
                                  </p:childTnLst>
                                </p:cTn>
                              </p:par>
                            </p:childTnLst>
                          </p:cTn>
                        </p:par>
                        <p:par>
                          <p:cTn id="22" fill="hold" nodeType="afterGroup">
                            <p:stCondLst>
                              <p:cond delay="500"/>
                            </p:stCondLst>
                            <p:childTnLst>
                              <p:par>
                                <p:cTn id="23" presetID="12" presetClass="entr" presetSubtype="2" fill="hold" grpId="0" nodeType="afterEffect">
                                  <p:stCondLst>
                                    <p:cond delay="0"/>
                                  </p:stCondLst>
                                  <p:childTnLst>
                                    <p:set>
                                      <p:cBhvr>
                                        <p:cTn id="24" dur="1" fill="hold">
                                          <p:stCondLst>
                                            <p:cond delay="0"/>
                                          </p:stCondLst>
                                        </p:cTn>
                                        <p:tgtEl>
                                          <p:spTgt spid="206855"/>
                                        </p:tgtEl>
                                        <p:attrNameLst>
                                          <p:attrName>style.visibility</p:attrName>
                                        </p:attrNameLst>
                                      </p:cBhvr>
                                      <p:to>
                                        <p:strVal val="visible"/>
                                      </p:to>
                                    </p:set>
                                    <p:animEffect transition="in" filter="slide(fromRight)">
                                      <p:cBhvr>
                                        <p:cTn id="25" dur="500"/>
                                        <p:tgtEl>
                                          <p:spTgt spid="206855"/>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206857"/>
                                        </p:tgtEl>
                                        <p:attrNameLst>
                                          <p:attrName>style.visibility</p:attrName>
                                        </p:attrNameLst>
                                      </p:cBhvr>
                                      <p:to>
                                        <p:strVal val="visible"/>
                                      </p:to>
                                    </p:set>
                                    <p:animEffect transition="in" filter="slide(fromRight)">
                                      <p:cBhvr>
                                        <p:cTn id="28" dur="500"/>
                                        <p:tgtEl>
                                          <p:spTgt spid="206857"/>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06858"/>
                                        </p:tgtEl>
                                        <p:attrNameLst>
                                          <p:attrName>style.visibility</p:attrName>
                                        </p:attrNameLst>
                                      </p:cBhvr>
                                      <p:to>
                                        <p:strVal val="visible"/>
                                      </p:to>
                                    </p:set>
                                    <p:animEffect transition="in" filter="slide(fromRight)">
                                      <p:cBhvr>
                                        <p:cTn id="31" dur="500"/>
                                        <p:tgtEl>
                                          <p:spTgt spid="206858"/>
                                        </p:tgtEl>
                                      </p:cBhvr>
                                    </p:animEffect>
                                  </p:childTnLst>
                                </p:cTn>
                              </p:par>
                              <p:par>
                                <p:cTn id="32" presetID="12" presetClass="entr" presetSubtype="2" fill="hold" grpId="0" nodeType="withEffect">
                                  <p:stCondLst>
                                    <p:cond delay="0"/>
                                  </p:stCondLst>
                                  <p:childTnLst>
                                    <p:set>
                                      <p:cBhvr>
                                        <p:cTn id="33" dur="1" fill="hold">
                                          <p:stCondLst>
                                            <p:cond delay="0"/>
                                          </p:stCondLst>
                                        </p:cTn>
                                        <p:tgtEl>
                                          <p:spTgt spid="206859"/>
                                        </p:tgtEl>
                                        <p:attrNameLst>
                                          <p:attrName>style.visibility</p:attrName>
                                        </p:attrNameLst>
                                      </p:cBhvr>
                                      <p:to>
                                        <p:strVal val="visible"/>
                                      </p:to>
                                    </p:set>
                                    <p:animEffect transition="in" filter="slide(fromRight)">
                                      <p:cBhvr>
                                        <p:cTn id="34" dur="500"/>
                                        <p:tgtEl>
                                          <p:spTgt spid="20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p:bldP spid="206852" grpId="0" animBg="1"/>
      <p:bldP spid="206853" grpId="0" animBg="1"/>
      <p:bldP spid="206854" grpId="0" animBg="1"/>
      <p:bldP spid="206855" grpId="0" animBg="1"/>
      <p:bldP spid="206856" grpId="0" animBg="1"/>
      <p:bldP spid="206857" grpId="0" animBg="1"/>
      <p:bldP spid="206858" grpId="0" animBg="1"/>
      <p:bldP spid="20685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l="5429" t="9619" r="15714" b="12666"/>
          <a:stretch>
            <a:fillRect/>
          </a:stretch>
        </p:blipFill>
        <p:spPr bwMode="auto">
          <a:xfrm>
            <a:off x="2895600" y="1114426"/>
            <a:ext cx="77724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l="6313" t="10101" r="11626" b="12451"/>
          <a:stretch>
            <a:fillRect/>
          </a:stretch>
        </p:blipFill>
        <p:spPr bwMode="auto">
          <a:xfrm>
            <a:off x="1524000" y="0"/>
            <a:ext cx="28194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Oval 4"/>
          <p:cNvSpPr>
            <a:spLocks noChangeArrowheads="1"/>
          </p:cNvSpPr>
          <p:nvPr/>
        </p:nvSpPr>
        <p:spPr bwMode="auto">
          <a:xfrm>
            <a:off x="4191000" y="37789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1" name="Oval 5"/>
          <p:cNvSpPr>
            <a:spLocks noChangeArrowheads="1"/>
          </p:cNvSpPr>
          <p:nvPr/>
        </p:nvSpPr>
        <p:spPr bwMode="auto">
          <a:xfrm>
            <a:off x="4191000" y="50743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2" name="Oval 6"/>
          <p:cNvSpPr>
            <a:spLocks noChangeArrowheads="1"/>
          </p:cNvSpPr>
          <p:nvPr/>
        </p:nvSpPr>
        <p:spPr bwMode="auto">
          <a:xfrm>
            <a:off x="4191000" y="25597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422586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slide(fromTop)">
                                      <p:cBhvr>
                                        <p:cTn id="7" dur="500"/>
                                        <p:tgtEl>
                                          <p:spTgt spid="208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Effect transition="in" filter="slide(fromBottom)">
                                      <p:cBhvr>
                                        <p:cTn id="12" dur="500"/>
                                        <p:tgtEl>
                                          <p:spTgt spid="2089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08902"/>
                                        </p:tgtEl>
                                        <p:attrNameLst>
                                          <p:attrName>style.visibility</p:attrName>
                                        </p:attrNameLst>
                                      </p:cBhvr>
                                      <p:to>
                                        <p:strVal val="visible"/>
                                      </p:to>
                                    </p:set>
                                    <p:animEffect transition="in" filter="slide(fromTop)">
                                      <p:cBhvr>
                                        <p:cTn id="17" dur="500"/>
                                        <p:tgtEl>
                                          <p:spTgt spid="208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animBg="1"/>
      <p:bldP spid="208901" grpId="0" animBg="1"/>
      <p:bldP spid="20890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l="4286" t="10381" r="17429" b="10381"/>
          <a:stretch>
            <a:fillRect/>
          </a:stretch>
        </p:blipFill>
        <p:spPr bwMode="auto">
          <a:xfrm>
            <a:off x="3200400" y="1189038"/>
            <a:ext cx="7467600"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l="5429" t="9619" r="15714" b="12666"/>
          <a:stretch>
            <a:fillRect/>
          </a:stretch>
        </p:blipFill>
        <p:spPr bwMode="auto">
          <a:xfrm>
            <a:off x="1524000" y="1"/>
            <a:ext cx="3124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Oval 4"/>
          <p:cNvSpPr>
            <a:spLocks noChangeArrowheads="1"/>
          </p:cNvSpPr>
          <p:nvPr/>
        </p:nvSpPr>
        <p:spPr bwMode="auto">
          <a:xfrm>
            <a:off x="4191000" y="2445425"/>
            <a:ext cx="1143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49" name="Oval 5"/>
          <p:cNvSpPr>
            <a:spLocks noChangeArrowheads="1"/>
          </p:cNvSpPr>
          <p:nvPr/>
        </p:nvSpPr>
        <p:spPr bwMode="auto">
          <a:xfrm>
            <a:off x="6705600" y="4807625"/>
            <a:ext cx="3962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0" name="Oval 6"/>
          <p:cNvSpPr>
            <a:spLocks noChangeArrowheads="1"/>
          </p:cNvSpPr>
          <p:nvPr/>
        </p:nvSpPr>
        <p:spPr bwMode="auto">
          <a:xfrm>
            <a:off x="3276600" y="1447800"/>
            <a:ext cx="685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1" name="Line 7"/>
          <p:cNvSpPr>
            <a:spLocks noChangeShapeType="1"/>
          </p:cNvSpPr>
          <p:nvPr/>
        </p:nvSpPr>
        <p:spPr bwMode="auto">
          <a:xfrm flipH="1" flipV="1">
            <a:off x="3886200" y="1905000"/>
            <a:ext cx="457200" cy="533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0952" name="Oval 8"/>
          <p:cNvSpPr>
            <a:spLocks noChangeArrowheads="1"/>
          </p:cNvSpPr>
          <p:nvPr/>
        </p:nvSpPr>
        <p:spPr bwMode="auto">
          <a:xfrm>
            <a:off x="1828800" y="838200"/>
            <a:ext cx="2971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3" name="Line 9"/>
          <p:cNvSpPr>
            <a:spLocks noChangeShapeType="1"/>
          </p:cNvSpPr>
          <p:nvPr/>
        </p:nvSpPr>
        <p:spPr bwMode="auto">
          <a:xfrm flipH="1" flipV="1">
            <a:off x="4724400" y="1295400"/>
            <a:ext cx="2819400" cy="3048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932227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10948"/>
                                        </p:tgtEl>
                                        <p:attrNameLst>
                                          <p:attrName>style.visibility</p:attrName>
                                        </p:attrNameLst>
                                      </p:cBhvr>
                                      <p:to>
                                        <p:strVal val="visible"/>
                                      </p:to>
                                    </p:set>
                                    <p:animEffect transition="in" filter="slide(fromLeft)">
                                      <p:cBhvr>
                                        <p:cTn id="7" dur="500"/>
                                        <p:tgtEl>
                                          <p:spTgt spid="210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0950"/>
                                        </p:tgtEl>
                                        <p:attrNameLst>
                                          <p:attrName>style.visibility</p:attrName>
                                        </p:attrNameLst>
                                      </p:cBhvr>
                                      <p:to>
                                        <p:strVal val="visible"/>
                                      </p:to>
                                    </p:set>
                                    <p:animEffect transition="in" filter="slide(fromLeft)">
                                      <p:cBhvr>
                                        <p:cTn id="12" dur="500"/>
                                        <p:tgtEl>
                                          <p:spTgt spid="210950"/>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095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10949"/>
                                        </p:tgtEl>
                                        <p:attrNameLst>
                                          <p:attrName>style.visibility</p:attrName>
                                        </p:attrNameLst>
                                      </p:cBhvr>
                                      <p:to>
                                        <p:strVal val="visible"/>
                                      </p:to>
                                    </p:set>
                                    <p:animEffect transition="in" filter="slide(fromRight)">
                                      <p:cBhvr>
                                        <p:cTn id="20" dur="500"/>
                                        <p:tgtEl>
                                          <p:spTgt spid="2109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210952"/>
                                        </p:tgtEl>
                                        <p:attrNameLst>
                                          <p:attrName>style.visibility</p:attrName>
                                        </p:attrNameLst>
                                      </p:cBhvr>
                                      <p:to>
                                        <p:strVal val="visible"/>
                                      </p:to>
                                    </p:set>
                                    <p:animEffect transition="in" filter="slide(fromLeft)">
                                      <p:cBhvr>
                                        <p:cTn id="25" dur="500"/>
                                        <p:tgtEl>
                                          <p:spTgt spid="210952"/>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10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p:bldP spid="210949" grpId="0" animBg="1"/>
      <p:bldP spid="210950" grpId="0" animBg="1"/>
      <p:bldP spid="210951" grpId="0" animBg="1"/>
      <p:bldP spid="210952" grpId="0" animBg="1"/>
      <p:bldP spid="2109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880190" y="6176963"/>
            <a:ext cx="7510485" cy="591805"/>
          </a:xfrm>
        </p:spPr>
        <p:txBody>
          <a:bodyPr>
            <a:normAutofit/>
          </a:bodyPr>
          <a:lstStyle/>
          <a:p>
            <a:r>
              <a:rPr lang="en-US" sz="2800" dirty="0">
                <a:hlinkClick r:id="rId2"/>
              </a:rPr>
              <a:t>http://</a:t>
            </a:r>
            <a:r>
              <a:rPr lang="en-US" sz="2800" dirty="0" smtClean="0">
                <a:hlinkClick r:id="rId2"/>
              </a:rPr>
              <a:t>www.lrec-conf.org/lrec2004/doc/jelinek.pdf</a:t>
            </a:r>
            <a:r>
              <a:rPr lang="en-US" sz="2800" dirty="0" smtClean="0"/>
              <a:t> </a:t>
            </a:r>
            <a:endParaRPr lang="en-US" sz="2800"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971" y="195800"/>
            <a:ext cx="9483153" cy="5981163"/>
          </a:xfrm>
        </p:spPr>
      </p:pic>
      <p:sp>
        <p:nvSpPr>
          <p:cNvPr id="5" name="Date Placeholder 4"/>
          <p:cNvSpPr>
            <a:spLocks noGrp="1"/>
          </p:cNvSpPr>
          <p:nvPr>
            <p:ph type="dt" sz="half" idx="10"/>
          </p:nvPr>
        </p:nvSpPr>
        <p:spPr/>
        <p:txBody>
          <a:bodyPr/>
          <a:lstStyle/>
          <a:p>
            <a:r>
              <a:rPr lang="en-US" smtClean="0"/>
              <a:t>9/15/17</a:t>
            </a:r>
            <a:endParaRPr lang="en-US"/>
          </a:p>
        </p:txBody>
      </p:sp>
      <p:sp>
        <p:nvSpPr>
          <p:cNvPr id="11" name="Rounded Rectangle 10"/>
          <p:cNvSpPr/>
          <p:nvPr/>
        </p:nvSpPr>
        <p:spPr>
          <a:xfrm>
            <a:off x="1178086" y="148506"/>
            <a:ext cx="9548037" cy="5895039"/>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2038038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body" sz="half" idx="1"/>
          </p:nvPr>
        </p:nvSpPr>
        <p:spPr>
          <a:xfrm>
            <a:off x="395308" y="1600201"/>
            <a:ext cx="5802292" cy="4525963"/>
          </a:xfrm>
        </p:spPr>
        <p:txBody>
          <a:bodyPr/>
          <a:lstStyle/>
          <a:p>
            <a:pPr marL="457200" indent="-457200">
              <a:buFontTx/>
              <a:buAutoNum type="arabicPeriod"/>
            </a:pPr>
            <a:r>
              <a:rPr lang="en-US" altLang="x-none" sz="2400" dirty="0">
                <a:ea typeface="ＭＳ Ｐゴシック" charset="-128"/>
              </a:rPr>
              <a:t>Cache-based adaptation</a:t>
            </a: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Parametric Models</a:t>
            </a:r>
          </a:p>
          <a:p>
            <a:pPr marL="838200" lvl="1" indent="-381000"/>
            <a:r>
              <a:rPr lang="en-US" altLang="x-none" sz="2000" dirty="0">
                <a:ea typeface="ＭＳ Ｐゴシック" charset="-128"/>
              </a:rPr>
              <a:t>Poisson, Two Poisson, Mixtures (</a:t>
            </a:r>
            <a:r>
              <a:rPr lang="en-US" altLang="x-none" sz="2000" dirty="0" err="1">
                <a:ea typeface="ＭＳ Ｐゴシック" charset="-128"/>
              </a:rPr>
              <a:t>neg</a:t>
            </a:r>
            <a:r>
              <a:rPr lang="en-US" altLang="x-none" sz="2000" dirty="0">
                <a:ea typeface="ＭＳ Ｐゴシック" charset="-128"/>
              </a:rPr>
              <a:t> binomial)</a:t>
            </a:r>
          </a:p>
          <a:p>
            <a:pPr marL="457200" indent="-457200">
              <a:buFontTx/>
              <a:buAutoNum type="arabicPeriod"/>
            </a:pPr>
            <a:endParaRPr lang="en-US" altLang="x-none" sz="2400" dirty="0">
              <a:ea typeface="ＭＳ Ｐゴシック" charset="-128"/>
            </a:endParaRP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Non-parametric</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1</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a:t>
            </a:r>
            <a:r>
              <a:rPr lang="en-US" altLang="x-none" sz="2000" dirty="0" err="1">
                <a:ea typeface="ＭＳ Ｐゴシック" charset="-128"/>
              </a:rPr>
              <a:t>test|hist</a:t>
            </a:r>
            <a:r>
              <a:rPr lang="en-US" altLang="x-none" sz="2000" dirty="0">
                <a:ea typeface="ＭＳ Ｐゴシック" charset="-128"/>
              </a:rPr>
              <a:t>)</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2</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(k≥2|k ≥1)</a:t>
            </a:r>
          </a:p>
        </p:txBody>
      </p:sp>
      <p:sp>
        <p:nvSpPr>
          <p:cNvPr id="52229" name="Rectangle 3"/>
          <p:cNvSpPr>
            <a:spLocks noGrp="1" noChangeArrowheads="1"/>
          </p:cNvSpPr>
          <p:nvPr>
            <p:ph type="title"/>
          </p:nvPr>
        </p:nvSpPr>
        <p:spPr>
          <a:xfrm>
            <a:off x="2057400" y="152400"/>
            <a:ext cx="8229600" cy="1143000"/>
          </a:xfrm>
        </p:spPr>
        <p:txBody>
          <a:bodyPr/>
          <a:lstStyle/>
          <a:p>
            <a:pPr eaLnBrk="1" hangingPunct="1"/>
            <a:r>
              <a:rPr lang="en-US" altLang="x-none" sz="4000">
                <a:ea typeface="ＭＳ Ｐゴシック" charset="-128"/>
              </a:rPr>
              <a:t>Adaptation: Three Approaches</a:t>
            </a:r>
            <a:endParaRPr lang="en-US" altLang="x-none" sz="3200">
              <a:ea typeface="ＭＳ Ｐゴシック" charset="-128"/>
            </a:endParaRPr>
          </a:p>
        </p:txBody>
      </p:sp>
      <p:pic>
        <p:nvPicPr>
          <p:cNvPr id="215044" name="Picture 4"/>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l="4286" t="9619" r="17429" b="11143"/>
          <a:stretch>
            <a:fillRect/>
          </a:stretch>
        </p:blipFill>
        <p:spPr>
          <a:xfrm>
            <a:off x="6400801" y="1236664"/>
            <a:ext cx="3400425" cy="2549525"/>
          </a:xfrm>
          <a:noFill/>
        </p:spPr>
      </p:pic>
      <p:pic>
        <p:nvPicPr>
          <p:cNvPr id="215045" name="Picture 5"/>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l="1143" t="6857" r="10857" b="9334"/>
          <a:stretch>
            <a:fillRect/>
          </a:stretch>
        </p:blipFill>
        <p:spPr>
          <a:xfrm>
            <a:off x="6324601" y="3632201"/>
            <a:ext cx="3325813" cy="2493963"/>
          </a:xfrm>
          <a:noFill/>
        </p:spPr>
      </p:pic>
      <p:sp>
        <p:nvSpPr>
          <p:cNvPr id="215046" name="Line 6"/>
          <p:cNvSpPr>
            <a:spLocks noChangeShapeType="1"/>
          </p:cNvSpPr>
          <p:nvPr/>
        </p:nvSpPr>
        <p:spPr bwMode="auto">
          <a:xfrm flipV="1">
            <a:off x="6125281" y="3042675"/>
            <a:ext cx="275519" cy="27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15047" name="Line 7"/>
          <p:cNvSpPr>
            <a:spLocks noChangeShapeType="1"/>
          </p:cNvSpPr>
          <p:nvPr/>
        </p:nvSpPr>
        <p:spPr bwMode="auto">
          <a:xfrm flipV="1">
            <a:off x="4150072" y="5079113"/>
            <a:ext cx="2087014" cy="525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aphicFrame>
        <p:nvGraphicFramePr>
          <p:cNvPr id="215048" name="Object 2"/>
          <p:cNvGraphicFramePr>
            <a:graphicFrameLocks noChangeAspect="1"/>
          </p:cNvGraphicFramePr>
          <p:nvPr>
            <p:extLst/>
          </p:nvPr>
        </p:nvGraphicFramePr>
        <p:xfrm>
          <a:off x="1333501" y="3345158"/>
          <a:ext cx="3352800" cy="682625"/>
        </p:xfrm>
        <a:graphic>
          <a:graphicData uri="http://schemas.openxmlformats.org/presentationml/2006/ole">
            <mc:AlternateContent xmlns:mc="http://schemas.openxmlformats.org/markup-compatibility/2006">
              <mc:Choice xmlns:v="urn:schemas-microsoft-com:vml" Requires="v">
                <p:oleObj spid="_x0000_s2107" name="Equation" r:id="rId6" imgW="2057400" imgH="419040" progId="Equation.3">
                  <p:embed/>
                </p:oleObj>
              </mc:Choice>
              <mc:Fallback>
                <p:oleObj name="Equation" r:id="rId6" imgW="205740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3501" y="3345158"/>
                        <a:ext cx="33528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5049" name="Object 3"/>
          <p:cNvGraphicFramePr>
            <a:graphicFrameLocks noChangeAspect="1"/>
          </p:cNvGraphicFramePr>
          <p:nvPr>
            <p:extLst/>
          </p:nvPr>
        </p:nvGraphicFramePr>
        <p:xfrm>
          <a:off x="895350" y="2062163"/>
          <a:ext cx="4438650" cy="371475"/>
        </p:xfrm>
        <a:graphic>
          <a:graphicData uri="http://schemas.openxmlformats.org/presentationml/2006/ole">
            <mc:AlternateContent xmlns:mc="http://schemas.openxmlformats.org/markup-compatibility/2006">
              <mc:Choice xmlns:v="urn:schemas-microsoft-com:vml" Requires="v">
                <p:oleObj spid="_x0000_s2108" name="Equation" r:id="rId8" imgW="2882880" imgH="241200" progId="Equation.3">
                  <p:embed/>
                </p:oleObj>
              </mc:Choice>
              <mc:Fallback>
                <p:oleObj name="Equation" r:id="rId8" imgW="288288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350" y="2062163"/>
                        <a:ext cx="44386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2234" name="Rectangle 10"/>
          <p:cNvSpPr>
            <a:spLocks noChangeArrowheads="1"/>
          </p:cNvSpPr>
          <p:nvPr/>
        </p:nvSpPr>
        <p:spPr bwMode="auto">
          <a:xfrm>
            <a:off x="7010401" y="12631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52235" name="Rectangle 11"/>
          <p:cNvSpPr>
            <a:spLocks noChangeArrowheads="1"/>
          </p:cNvSpPr>
          <p:nvPr/>
        </p:nvSpPr>
        <p:spPr bwMode="auto">
          <a:xfrm>
            <a:off x="6934201" y="34729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218760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150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4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04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4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44"/>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1504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1504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15042">
                                            <p:txEl>
                                              <p:pRg st="6" end="6"/>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5042">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15042">
                                            <p:txEl>
                                              <p:pRg st="8" end="8"/>
                                            </p:txEl>
                                          </p:spTgt>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150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6" grpId="0" animBg="1"/>
      <p:bldP spid="21504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x-none">
                <a:ea typeface="ＭＳ Ｐゴシック" charset="-128"/>
              </a:rPr>
              <a:t>Positive &amp; Negative Adaptation</a:t>
            </a:r>
          </a:p>
        </p:txBody>
      </p:sp>
      <p:sp>
        <p:nvSpPr>
          <p:cNvPr id="217091" name="Rectangle 3"/>
          <p:cNvSpPr>
            <a:spLocks noGrp="1" noChangeArrowheads="1"/>
          </p:cNvSpPr>
          <p:nvPr>
            <p:ph type="body" idx="1"/>
          </p:nvPr>
        </p:nvSpPr>
        <p:spPr/>
        <p:txBody>
          <a:bodyPr/>
          <a:lstStyle/>
          <a:p>
            <a:pPr marL="457200" indent="-457200"/>
            <a:r>
              <a:rPr lang="en-US" altLang="x-none">
                <a:ea typeface="ＭＳ Ｐゴシック" charset="-128"/>
              </a:rPr>
              <a:t>Adaptation:</a:t>
            </a:r>
          </a:p>
          <a:p>
            <a:pPr marL="838200" lvl="1" indent="-381000"/>
            <a:r>
              <a:rPr lang="en-US" altLang="x-none">
                <a:ea typeface="ＭＳ Ｐゴシック" charset="-128"/>
              </a:rPr>
              <a:t>How do probabilities change as we read a doc?</a:t>
            </a:r>
          </a:p>
          <a:p>
            <a:pPr marL="457200" indent="-457200"/>
            <a:r>
              <a:rPr lang="en-US" altLang="x-none">
                <a:ea typeface="ＭＳ Ｐゴシック" charset="-128"/>
              </a:rPr>
              <a:t>Intuition: If a word </a:t>
            </a:r>
            <a:r>
              <a:rPr lang="en-US" altLang="x-none" i="1">
                <a:ea typeface="ＭＳ Ｐゴシック" charset="-128"/>
              </a:rPr>
              <a:t>w</a:t>
            </a:r>
            <a:r>
              <a:rPr lang="en-US" altLang="x-none">
                <a:ea typeface="ＭＳ Ｐゴシック" charset="-128"/>
              </a:rPr>
              <a:t> has been seen recently</a:t>
            </a:r>
          </a:p>
          <a:p>
            <a:pPr marL="838200" lvl="1" indent="-381000">
              <a:buFontTx/>
              <a:buAutoNum type="arabicPeriod"/>
            </a:pPr>
            <a:r>
              <a:rPr lang="en-US" altLang="x-none">
                <a:ea typeface="ＭＳ Ｐゴシック" charset="-128"/>
              </a:rPr>
              <a:t>+adapt: prob of </a:t>
            </a:r>
            <a:r>
              <a:rPr lang="en-US" altLang="x-none" i="1">
                <a:ea typeface="ＭＳ Ｐゴシック" charset="-128"/>
              </a:rPr>
              <a:t>w</a:t>
            </a:r>
            <a:r>
              <a:rPr lang="en-US" altLang="x-none">
                <a:ea typeface="ＭＳ Ｐゴシック" charset="-128"/>
              </a:rPr>
              <a:t> (and its friends) goes way up</a:t>
            </a:r>
          </a:p>
          <a:p>
            <a:pPr marL="838200" lvl="1" indent="-381000">
              <a:buFontTx/>
              <a:buAutoNum type="arabicPeriod"/>
            </a:pPr>
            <a:r>
              <a:rPr lang="en-US" altLang="x-none">
                <a:ea typeface="ＭＳ Ｐゴシック" charset="-128"/>
              </a:rPr>
              <a:t>−adapt: prob of many other words goes down a little</a:t>
            </a:r>
          </a:p>
          <a:p>
            <a:pPr marL="457200" indent="-457200"/>
            <a:r>
              <a:rPr lang="en-US" altLang="x-none">
                <a:ea typeface="ＭＳ Ｐゴシック" charset="-128"/>
              </a:rPr>
              <a:t>Pr(+adapt) &gt;&gt; Pr(prior) &gt; Pr(−adapt)</a:t>
            </a:r>
          </a:p>
        </p:txBody>
      </p:sp>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351618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170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091">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70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170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19139" name="Rectangle 3"/>
          <p:cNvSpPr>
            <a:spLocks noGrp="1" noChangeArrowheads="1"/>
          </p:cNvSpPr>
          <p:nvPr>
            <p:ph type="body" sz="half" idx="1"/>
          </p:nvPr>
        </p:nvSpPr>
        <p:spPr/>
        <p:txBody>
          <a:bodyPr/>
          <a:lstStyle/>
          <a:p>
            <a:pPr eaLnBrk="1" hangingPunct="1">
              <a:lnSpc>
                <a:spcPct val="90000"/>
              </a:lnSpc>
            </a:pPr>
            <a:r>
              <a:rPr lang="en-US" altLang="x-none">
                <a:ea typeface="ＭＳ Ｐゴシック" charset="-128"/>
              </a:rPr>
              <a:t>Split each document into two equal pieces:</a:t>
            </a:r>
          </a:p>
          <a:p>
            <a:pPr lvl="1" eaLnBrk="1" hangingPunct="1">
              <a:lnSpc>
                <a:spcPct val="90000"/>
              </a:lnSpc>
            </a:pPr>
            <a:r>
              <a:rPr lang="en-US" altLang="x-none">
                <a:ea typeface="ＭＳ Ｐゴシック" charset="-128"/>
              </a:rPr>
              <a:t>Hist: 1</a:t>
            </a:r>
            <a:r>
              <a:rPr lang="en-US" altLang="x-none" baseline="30000">
                <a:ea typeface="ＭＳ Ｐゴシック" charset="-128"/>
              </a:rPr>
              <a:t>st</a:t>
            </a:r>
            <a:r>
              <a:rPr lang="en-US" altLang="x-none">
                <a:ea typeface="ＭＳ Ｐゴシック" charset="-128"/>
              </a:rPr>
              <a:t> half of doc</a:t>
            </a:r>
          </a:p>
          <a:p>
            <a:pPr lvl="1" eaLnBrk="1" hangingPunct="1">
              <a:lnSpc>
                <a:spcPct val="90000"/>
              </a:lnSpc>
            </a:pPr>
            <a:r>
              <a:rPr lang="en-US" altLang="x-none">
                <a:ea typeface="ＭＳ Ｐゴシック" charset="-128"/>
              </a:rPr>
              <a:t>Test: 2</a:t>
            </a:r>
            <a:r>
              <a:rPr lang="en-US" altLang="x-none" baseline="30000">
                <a:ea typeface="ＭＳ Ｐゴシック" charset="-128"/>
              </a:rPr>
              <a:t>nd</a:t>
            </a:r>
            <a:r>
              <a:rPr lang="en-US" altLang="x-none">
                <a:ea typeface="ＭＳ Ｐゴシック" charset="-128"/>
              </a:rPr>
              <a:t> half of doc</a:t>
            </a:r>
          </a:p>
          <a:p>
            <a:pPr eaLnBrk="1" hangingPunct="1">
              <a:lnSpc>
                <a:spcPct val="90000"/>
              </a:lnSpc>
            </a:pPr>
            <a:r>
              <a:rPr lang="en-US" altLang="x-none">
                <a:ea typeface="ＭＳ Ｐゴシック" charset="-128"/>
              </a:rPr>
              <a:t>Task: </a:t>
            </a:r>
          </a:p>
          <a:p>
            <a:pPr lvl="1" eaLnBrk="1" hangingPunct="1">
              <a:lnSpc>
                <a:spcPct val="90000"/>
              </a:lnSpc>
            </a:pPr>
            <a:r>
              <a:rPr lang="en-US" altLang="x-none">
                <a:ea typeface="ＭＳ Ｐゴシック" charset="-128"/>
              </a:rPr>
              <a:t>Given hist</a:t>
            </a:r>
          </a:p>
          <a:p>
            <a:pPr lvl="1" eaLnBrk="1" hangingPunct="1">
              <a:lnSpc>
                <a:spcPct val="90000"/>
              </a:lnSpc>
            </a:pPr>
            <a:r>
              <a:rPr lang="en-US" altLang="x-none">
                <a:ea typeface="ＭＳ Ｐゴシック" charset="-128"/>
              </a:rPr>
              <a:t>Predict test</a:t>
            </a:r>
          </a:p>
          <a:p>
            <a:pPr eaLnBrk="1" hangingPunct="1">
              <a:lnSpc>
                <a:spcPct val="90000"/>
              </a:lnSpc>
            </a:pPr>
            <a:r>
              <a:rPr lang="en-US" altLang="x-none">
                <a:ea typeface="ＭＳ Ｐゴシック" charset="-128"/>
              </a:rPr>
              <a:t>Compute contingency table for each word</a:t>
            </a:r>
          </a:p>
        </p:txBody>
      </p:sp>
      <p:graphicFrame>
        <p:nvGraphicFramePr>
          <p:cNvPr id="219140" name="Group 4"/>
          <p:cNvGraphicFramePr>
            <a:graphicFrameLocks noGrp="1"/>
          </p:cNvGraphicFramePr>
          <p:nvPr>
            <p:ph sz="half" idx="2"/>
          </p:nvPr>
        </p:nvGraphicFramePr>
        <p:xfrm>
          <a:off x="6324600" y="1600200"/>
          <a:ext cx="4038600" cy="5012056"/>
        </p:xfrm>
        <a:graphic>
          <a:graphicData uri="http://schemas.openxmlformats.org/drawingml/2006/table">
            <a:tbl>
              <a:tblPr/>
              <a:tblGrid>
                <a:gridCol w="1144588"/>
                <a:gridCol w="1184275"/>
                <a:gridCol w="1709737"/>
              </a:tblGrid>
              <a:tr h="1068388">
                <a:tc gridSpan="3">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Documents containing </a:t>
                      </a:r>
                      <a:r>
                        <a:rPr kumimoji="0" lang="en-US" altLang="x-none" sz="3200" b="0" i="1" u="none" strike="noStrike" cap="none" normalizeH="0" baseline="0">
                          <a:ln>
                            <a:noFill/>
                          </a:ln>
                          <a:solidFill>
                            <a:schemeClr val="tx1"/>
                          </a:solidFill>
                          <a:effectLst/>
                          <a:latin typeface="Arial" charset="0"/>
                          <a:ea typeface="ＭＳ Ｐゴシック" charset="-128"/>
                        </a:rPr>
                        <a:t>hostages</a:t>
                      </a:r>
                      <a:r>
                        <a:rPr kumimoji="0" lang="en-US" altLang="x-none" sz="3200" b="0" i="0" u="none" strike="noStrike" cap="none" normalizeH="0" baseline="0">
                          <a:ln>
                            <a:noFill/>
                          </a:ln>
                          <a:solidFill>
                            <a:schemeClr val="tx1"/>
                          </a:solidFill>
                          <a:effectLst/>
                          <a:latin typeface="Arial" charset="0"/>
                          <a:ea typeface="ＭＳ Ｐゴシック" charset="-128"/>
                        </a:rPr>
                        <a:t> in 1990 AP News</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test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66040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hist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638</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505</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557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76,787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bl>
          </a:graphicData>
        </a:graphic>
      </p:graphicFrame>
      <p:sp>
        <p:nvSpPr>
          <p:cNvPr id="219159" name="Oval 23"/>
          <p:cNvSpPr>
            <a:spLocks noChangeArrowheads="1"/>
          </p:cNvSpPr>
          <p:nvPr/>
        </p:nvSpPr>
        <p:spPr bwMode="auto">
          <a:xfrm>
            <a:off x="75438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0" name="Oval 24"/>
          <p:cNvSpPr>
            <a:spLocks noChangeArrowheads="1"/>
          </p:cNvSpPr>
          <p:nvPr/>
        </p:nvSpPr>
        <p:spPr bwMode="auto">
          <a:xfrm>
            <a:off x="92202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1" name="Oval 25"/>
          <p:cNvSpPr>
            <a:spLocks noChangeArrowheads="1"/>
          </p:cNvSpPr>
          <p:nvPr/>
        </p:nvSpPr>
        <p:spPr bwMode="auto">
          <a:xfrm>
            <a:off x="7543800" y="59887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2" name="Oval 26"/>
          <p:cNvSpPr>
            <a:spLocks noChangeArrowheads="1"/>
          </p:cNvSpPr>
          <p:nvPr/>
        </p:nvSpPr>
        <p:spPr bwMode="auto">
          <a:xfrm>
            <a:off x="8839200" y="5988725"/>
            <a:ext cx="1524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ltLang="x-none" smtClean="0"/>
              <a:t>9/15/17</a:t>
            </a:r>
            <a:endParaRPr lang="x-none" altLang="x-none"/>
          </a:p>
        </p:txBody>
      </p:sp>
    </p:spTree>
    <p:extLst>
      <p:ext uri="{BB962C8B-B14F-4D97-AF65-F5344CB8AC3E}">
        <p14:creationId xmlns:p14="http://schemas.microsoft.com/office/powerpoint/2010/main" val="2003414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1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91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19159"/>
                                        </p:tgtEl>
                                        <p:attrNameLst>
                                          <p:attrName>style.visibility</p:attrName>
                                        </p:attrNameLst>
                                      </p:cBhvr>
                                      <p:to>
                                        <p:strVal val="visible"/>
                                      </p:to>
                                    </p:set>
                                    <p:animEffect transition="in" filter="slide(fromLeft)">
                                      <p:cBhvr>
                                        <p:cTn id="23" dur="500"/>
                                        <p:tgtEl>
                                          <p:spTgt spid="2191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19159"/>
                                        </p:tgtEl>
                                        <p:attrNameLst>
                                          <p:attrName>style.visibility</p:attrName>
                                        </p:attrNameLst>
                                      </p:cBhvr>
                                      <p:to>
                                        <p:strVal val="hidden"/>
                                      </p:to>
                                    </p:set>
                                  </p:childTnLst>
                                </p:cTn>
                              </p:par>
                              <p:par>
                                <p:cTn id="28" presetID="12" presetClass="entr" presetSubtype="2" fill="hold" grpId="0" nodeType="withEffect">
                                  <p:stCondLst>
                                    <p:cond delay="0"/>
                                  </p:stCondLst>
                                  <p:childTnLst>
                                    <p:set>
                                      <p:cBhvr>
                                        <p:cTn id="29" dur="1" fill="hold">
                                          <p:stCondLst>
                                            <p:cond delay="0"/>
                                          </p:stCondLst>
                                        </p:cTn>
                                        <p:tgtEl>
                                          <p:spTgt spid="219160"/>
                                        </p:tgtEl>
                                        <p:attrNameLst>
                                          <p:attrName>style.visibility</p:attrName>
                                        </p:attrNameLst>
                                      </p:cBhvr>
                                      <p:to>
                                        <p:strVal val="visible"/>
                                      </p:to>
                                    </p:set>
                                    <p:animEffect transition="in" filter="slide(fromRight)">
                                      <p:cBhvr>
                                        <p:cTn id="30" dur="500"/>
                                        <p:tgtEl>
                                          <p:spTgt spid="21916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9160"/>
                                        </p:tgtEl>
                                        <p:attrNameLst>
                                          <p:attrName>style.visibility</p:attrName>
                                        </p:attrNameLst>
                                      </p:cBhvr>
                                      <p:to>
                                        <p:strVal val="hidden"/>
                                      </p:to>
                                    </p:set>
                                  </p:childTnLst>
                                </p:cTn>
                              </p:par>
                              <p:par>
                                <p:cTn id="35" presetID="12" presetClass="entr" presetSubtype="8" fill="hold" grpId="0" nodeType="withEffect">
                                  <p:stCondLst>
                                    <p:cond delay="0"/>
                                  </p:stCondLst>
                                  <p:childTnLst>
                                    <p:set>
                                      <p:cBhvr>
                                        <p:cTn id="36" dur="1" fill="hold">
                                          <p:stCondLst>
                                            <p:cond delay="0"/>
                                          </p:stCondLst>
                                        </p:cTn>
                                        <p:tgtEl>
                                          <p:spTgt spid="219161"/>
                                        </p:tgtEl>
                                        <p:attrNameLst>
                                          <p:attrName>style.visibility</p:attrName>
                                        </p:attrNameLst>
                                      </p:cBhvr>
                                      <p:to>
                                        <p:strVal val="visible"/>
                                      </p:to>
                                    </p:set>
                                    <p:animEffect transition="in" filter="slide(fromLeft)">
                                      <p:cBhvr>
                                        <p:cTn id="37" dur="500"/>
                                        <p:tgtEl>
                                          <p:spTgt spid="2191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19161"/>
                                        </p:tgtEl>
                                        <p:attrNameLst>
                                          <p:attrName>style.visibility</p:attrName>
                                        </p:attrNameLst>
                                      </p:cBhvr>
                                      <p:to>
                                        <p:strVal val="hidden"/>
                                      </p:to>
                                    </p:set>
                                  </p:childTnLst>
                                </p:cTn>
                              </p:par>
                              <p:par>
                                <p:cTn id="42" presetID="12" presetClass="entr" presetSubtype="2" fill="hold" grpId="0" nodeType="withEffect">
                                  <p:stCondLst>
                                    <p:cond delay="0"/>
                                  </p:stCondLst>
                                  <p:childTnLst>
                                    <p:set>
                                      <p:cBhvr>
                                        <p:cTn id="43" dur="1" fill="hold">
                                          <p:stCondLst>
                                            <p:cond delay="0"/>
                                          </p:stCondLst>
                                        </p:cTn>
                                        <p:tgtEl>
                                          <p:spTgt spid="219162"/>
                                        </p:tgtEl>
                                        <p:attrNameLst>
                                          <p:attrName>style.visibility</p:attrName>
                                        </p:attrNameLst>
                                      </p:cBhvr>
                                      <p:to>
                                        <p:strVal val="visible"/>
                                      </p:to>
                                    </p:set>
                                    <p:animEffect transition="in" filter="slide(fromRight)">
                                      <p:cBhvr>
                                        <p:cTn id="44" dur="500"/>
                                        <p:tgtEl>
                                          <p:spTgt spid="219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9" grpId="0" animBg="1"/>
      <p:bldP spid="219159" grpId="1" animBg="1"/>
      <p:bldP spid="219160" grpId="0" animBg="1"/>
      <p:bldP spid="219160" grpId="1" animBg="1"/>
      <p:bldP spid="219161" grpId="0" animBg="1"/>
      <p:bldP spid="219161" grpId="1" animBg="1"/>
      <p:bldP spid="21916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21187" name="Rectangle 3"/>
          <p:cNvSpPr>
            <a:spLocks noGrp="1" noChangeArrowheads="1"/>
          </p:cNvSpPr>
          <p:nvPr>
            <p:ph type="body" sz="half" idx="1"/>
          </p:nvPr>
        </p:nvSpPr>
        <p:spPr/>
        <p:txBody>
          <a:bodyPr/>
          <a:lstStyle/>
          <a:p>
            <a:pPr eaLnBrk="1" hangingPunct="1"/>
            <a:r>
              <a:rPr lang="en-US" altLang="x-none">
                <a:ea typeface="ＭＳ Ｐゴシック" charset="-128"/>
              </a:rPr>
              <a:t>Notation</a:t>
            </a:r>
          </a:p>
          <a:p>
            <a:pPr lvl="1" eaLnBrk="1" hangingPunct="1"/>
            <a:r>
              <a:rPr lang="en-US" altLang="x-none">
                <a:ea typeface="ＭＳ Ｐゴシック" charset="-128"/>
              </a:rPr>
              <a:t>D = a+b+c+d (library)</a:t>
            </a:r>
          </a:p>
          <a:p>
            <a:pPr lvl="1" eaLnBrk="1" hangingPunct="1"/>
            <a:r>
              <a:rPr lang="en-US" altLang="x-none">
                <a:ea typeface="ＭＳ Ｐゴシック" charset="-128"/>
              </a:rPr>
              <a:t>df = a+b+c (doc freq)</a:t>
            </a:r>
          </a:p>
          <a:p>
            <a:pPr eaLnBrk="1" hangingPunct="1"/>
            <a:r>
              <a:rPr lang="en-US" altLang="x-none">
                <a:ea typeface="ＭＳ Ｐゴシック" charset="-128"/>
              </a:rPr>
              <a:t>Prior: </a:t>
            </a:r>
          </a:p>
          <a:p>
            <a:pPr eaLnBrk="1" hangingPunct="1"/>
            <a:endParaRPr lang="en-US" altLang="x-none">
              <a:ea typeface="ＭＳ Ｐゴシック" charset="-128"/>
            </a:endParaRPr>
          </a:p>
          <a:p>
            <a:pPr eaLnBrk="1" hangingPunct="1"/>
            <a:r>
              <a:rPr lang="en-US" altLang="x-none">
                <a:ea typeface="ＭＳ Ｐゴシック" charset="-128"/>
              </a:rPr>
              <a:t>+adapt </a:t>
            </a:r>
          </a:p>
          <a:p>
            <a:pPr eaLnBrk="1" hangingPunct="1"/>
            <a:endParaRPr lang="en-US" altLang="x-none">
              <a:ea typeface="ＭＳ Ｐゴシック" charset="-128"/>
            </a:endParaRPr>
          </a:p>
          <a:p>
            <a:pPr eaLnBrk="1" hangingPunct="1"/>
            <a:r>
              <a:rPr lang="en-US" altLang="x-none">
                <a:ea typeface="ＭＳ Ｐゴシック" charset="-128"/>
              </a:rPr>
              <a:t>−adapt</a:t>
            </a:r>
          </a:p>
        </p:txBody>
      </p:sp>
      <p:graphicFrame>
        <p:nvGraphicFramePr>
          <p:cNvPr id="221188" name="Group 4"/>
          <p:cNvGraphicFramePr>
            <a:graphicFrameLocks noGrp="1"/>
          </p:cNvGraphicFramePr>
          <p:nvPr>
            <p:ph sz="quarter" idx="2"/>
          </p:nvPr>
        </p:nvGraphicFramePr>
        <p:xfrm>
          <a:off x="6172200" y="685801"/>
          <a:ext cx="3276600" cy="2289175"/>
        </p:xfrm>
        <a:graphic>
          <a:graphicData uri="http://schemas.openxmlformats.org/drawingml/2006/table">
            <a:tbl>
              <a:tblPr/>
              <a:tblGrid>
                <a:gridCol w="1346200"/>
                <a:gridCol w="1346200"/>
                <a:gridCol w="584200"/>
              </a:tblGrid>
              <a:tr h="5492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test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27305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hist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a</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b</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r>
              <a:tr h="9175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c</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d</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221206" name="Group 22"/>
          <p:cNvGraphicFramePr>
            <a:graphicFrameLocks noGrp="1"/>
          </p:cNvGraphicFramePr>
          <p:nvPr>
            <p:ph sz="quarter" idx="3"/>
            <p:extLst/>
          </p:nvPr>
        </p:nvGraphicFramePr>
        <p:xfrm>
          <a:off x="6146800" y="3434181"/>
          <a:ext cx="5040181" cy="2874546"/>
        </p:xfrm>
        <a:graphic>
          <a:graphicData uri="http://schemas.openxmlformats.org/drawingml/2006/table">
            <a:tbl>
              <a:tblPr/>
              <a:tblGrid>
                <a:gridCol w="1236271"/>
                <a:gridCol w="1105511"/>
                <a:gridCol w="1242215"/>
                <a:gridCol w="1456184"/>
              </a:tblGrid>
              <a:tr h="527586">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Arial" charset="0"/>
                          <a:ea typeface="ＭＳ Ｐゴシック" charset="-128"/>
                        </a:rPr>
                        <a:t>Documents containing </a:t>
                      </a:r>
                      <a:r>
                        <a:rPr kumimoji="0" lang="en-US" altLang="x-none" sz="2400" b="0" i="1" u="none" strike="noStrike" cap="none" normalizeH="0" baseline="0" dirty="0" smtClean="0">
                          <a:ln>
                            <a:noFill/>
                          </a:ln>
                          <a:solidFill>
                            <a:schemeClr val="tx1"/>
                          </a:solidFill>
                          <a:effectLst/>
                          <a:latin typeface="Arial" charset="0"/>
                          <a:ea typeface="ＭＳ Ｐゴシック" charset="-128"/>
                        </a:rPr>
                        <a:t>hostages</a:t>
                      </a:r>
                      <a:endParaRPr kumimoji="0" lang="en-US" altLang="x-none" sz="2400" b="0" i="1"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344350">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 &gt;&gt;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(prior) &gt;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a:t>
                      </a:r>
                      <a:endParaRPr kumimoji="0" lang="en-US" altLang="x-none" sz="32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prior</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source</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0.56</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0.0069</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1987</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0.56</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0.0072</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0.013</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0.0057</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1991</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0.0030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 1993</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r>
            </a:tbl>
          </a:graphicData>
        </a:graphic>
      </p:graphicFrame>
      <p:sp>
        <p:nvSpPr>
          <p:cNvPr id="58413" name="Line 50"/>
          <p:cNvSpPr>
            <a:spLocks noChangeShapeType="1"/>
          </p:cNvSpPr>
          <p:nvPr/>
        </p:nvSpPr>
        <p:spPr bwMode="auto">
          <a:xfrm>
            <a:off x="6096000" y="3048000"/>
            <a:ext cx="419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8414" name="Line 51"/>
          <p:cNvSpPr>
            <a:spLocks noChangeShapeType="1"/>
          </p:cNvSpPr>
          <p:nvPr/>
        </p:nvSpPr>
        <p:spPr bwMode="auto">
          <a:xfrm>
            <a:off x="6096000" y="1143000"/>
            <a:ext cx="0" cy="5410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21236" name="Oval 52"/>
          <p:cNvSpPr>
            <a:spLocks noChangeArrowheads="1"/>
          </p:cNvSpPr>
          <p:nvPr/>
        </p:nvSpPr>
        <p:spPr bwMode="auto">
          <a:xfrm>
            <a:off x="7239000" y="15691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21237" name="Oval 53"/>
          <p:cNvSpPr>
            <a:spLocks noChangeArrowheads="1"/>
          </p:cNvSpPr>
          <p:nvPr/>
        </p:nvSpPr>
        <p:spPr bwMode="auto">
          <a:xfrm>
            <a:off x="7239000" y="24835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graphicFrame>
        <p:nvGraphicFramePr>
          <p:cNvPr id="58370" name="Object 2"/>
          <p:cNvGraphicFramePr>
            <a:graphicFrameLocks noChangeAspect="1"/>
          </p:cNvGraphicFramePr>
          <p:nvPr>
            <p:extLst/>
          </p:nvPr>
        </p:nvGraphicFramePr>
        <p:xfrm>
          <a:off x="2349500" y="2789238"/>
          <a:ext cx="2209800" cy="712788"/>
        </p:xfrm>
        <a:graphic>
          <a:graphicData uri="http://schemas.openxmlformats.org/presentationml/2006/ole">
            <mc:AlternateContent xmlns:mc="http://schemas.openxmlformats.org/markup-compatibility/2006">
              <mc:Choice xmlns:v="urn:schemas-microsoft-com:vml" Requires="v">
                <p:oleObj spid="_x0000_s3160" name="Equation" r:id="rId4" imgW="1218960" imgH="393480" progId="Equation.3">
                  <p:embed/>
                </p:oleObj>
              </mc:Choice>
              <mc:Fallback>
                <p:oleObj name="Equation" r:id="rId4" imgW="121896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9500" y="2789238"/>
                        <a:ext cx="220980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4" name="Object 3"/>
          <p:cNvGraphicFramePr>
            <a:graphicFrameLocks noChangeAspect="1"/>
          </p:cNvGraphicFramePr>
          <p:nvPr>
            <p:extLst/>
          </p:nvPr>
        </p:nvGraphicFramePr>
        <p:xfrm>
          <a:off x="2470150" y="3803531"/>
          <a:ext cx="3244850" cy="712788"/>
        </p:xfrm>
        <a:graphic>
          <a:graphicData uri="http://schemas.openxmlformats.org/presentationml/2006/ole">
            <mc:AlternateContent xmlns:mc="http://schemas.openxmlformats.org/markup-compatibility/2006">
              <mc:Choice xmlns:v="urn:schemas-microsoft-com:vml" Requires="v">
                <p:oleObj spid="_x0000_s3161" name="Equation" r:id="rId6" imgW="1790640" imgH="393480" progId="Equation.3">
                  <p:embed/>
                </p:oleObj>
              </mc:Choice>
              <mc:Fallback>
                <p:oleObj name="Equation" r:id="rId6" imgW="179064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0150" y="3803531"/>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5" name="Object 4"/>
          <p:cNvGraphicFramePr>
            <a:graphicFrameLocks noChangeAspect="1"/>
          </p:cNvGraphicFramePr>
          <p:nvPr>
            <p:extLst/>
          </p:nvPr>
        </p:nvGraphicFramePr>
        <p:xfrm>
          <a:off x="2419350" y="4849812"/>
          <a:ext cx="3244850" cy="712788"/>
        </p:xfrm>
        <a:graphic>
          <a:graphicData uri="http://schemas.openxmlformats.org/presentationml/2006/ole">
            <mc:AlternateContent xmlns:mc="http://schemas.openxmlformats.org/markup-compatibility/2006">
              <mc:Choice xmlns:v="urn:schemas-microsoft-com:vml" Requires="v">
                <p:oleObj spid="_x0000_s3162" name="Equation" r:id="rId8" imgW="1790640" imgH="393480" progId="Equation.3">
                  <p:embed/>
                </p:oleObj>
              </mc:Choice>
              <mc:Fallback>
                <p:oleObj name="Equation" r:id="rId8" imgW="179064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9350" y="4849812"/>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1246" name="Line 62"/>
          <p:cNvSpPr>
            <a:spLocks noChangeShapeType="1"/>
          </p:cNvSpPr>
          <p:nvPr/>
        </p:nvSpPr>
        <p:spPr bwMode="auto">
          <a:xfrm flipV="1">
            <a:off x="5765800" y="2079306"/>
            <a:ext cx="1721100" cy="214130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pic>
        <p:nvPicPr>
          <p:cNvPr id="4" name="Picture 3"/>
          <p:cNvPicPr>
            <a:picLocks noChangeAspect="1"/>
          </p:cNvPicPr>
          <p:nvPr/>
        </p:nvPicPr>
        <p:blipFill>
          <a:blip r:embed="rId10"/>
          <a:stretch>
            <a:fillRect/>
          </a:stretch>
        </p:blipFill>
        <p:spPr>
          <a:xfrm>
            <a:off x="6152235" y="4047551"/>
            <a:ext cx="5945754" cy="2261176"/>
          </a:xfrm>
          <a:prstGeom prst="rect">
            <a:avLst/>
          </a:prstGeom>
        </p:spPr>
      </p:pic>
      <p:sp>
        <p:nvSpPr>
          <p:cNvPr id="221247" name="Line 63"/>
          <p:cNvSpPr>
            <a:spLocks noChangeShapeType="1"/>
          </p:cNvSpPr>
          <p:nvPr/>
        </p:nvSpPr>
        <p:spPr bwMode="auto">
          <a:xfrm flipV="1">
            <a:off x="5689600" y="3048000"/>
            <a:ext cx="1625600" cy="20876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41051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1244"/>
                                        </p:tgtEl>
                                        <p:attrNameLst>
                                          <p:attrName>style.visibility</p:attrName>
                                        </p:attrNameLst>
                                      </p:cBhvr>
                                      <p:to>
                                        <p:strVal val="visible"/>
                                      </p:to>
                                    </p:set>
                                  </p:childTnLst>
                                </p:cTn>
                              </p:par>
                            </p:childTnLst>
                          </p:cTn>
                        </p:par>
                        <p:par>
                          <p:cTn id="9" fill="hold" nodeType="afterGroup">
                            <p:stCondLst>
                              <p:cond delay="0"/>
                            </p:stCondLst>
                            <p:childTnLst>
                              <p:par>
                                <p:cTn id="10" presetID="12" presetClass="entr" presetSubtype="1" fill="hold" grpId="0" nodeType="afterEffect">
                                  <p:stCondLst>
                                    <p:cond delay="0"/>
                                  </p:stCondLst>
                                  <p:childTnLst>
                                    <p:set>
                                      <p:cBhvr>
                                        <p:cTn id="11" dur="1" fill="hold">
                                          <p:stCondLst>
                                            <p:cond delay="0"/>
                                          </p:stCondLst>
                                        </p:cTn>
                                        <p:tgtEl>
                                          <p:spTgt spid="221236"/>
                                        </p:tgtEl>
                                        <p:attrNameLst>
                                          <p:attrName>style.visibility</p:attrName>
                                        </p:attrNameLst>
                                      </p:cBhvr>
                                      <p:to>
                                        <p:strVal val="visible"/>
                                      </p:to>
                                    </p:set>
                                    <p:animEffect transition="in" filter="slide(fromTop)">
                                      <p:cBhvr>
                                        <p:cTn id="12" dur="500"/>
                                        <p:tgtEl>
                                          <p:spTgt spid="221236"/>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2124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1187">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1245"/>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221246"/>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21236"/>
                                        </p:tgtEl>
                                        <p:attrNameLst>
                                          <p:attrName>style.visibility</p:attrName>
                                        </p:attrNameLst>
                                      </p:cBhvr>
                                      <p:to>
                                        <p:strVal val="hidden"/>
                                      </p:to>
                                    </p:set>
                                  </p:childTnLst>
                                </p:cTn>
                              </p:par>
                            </p:childTnLst>
                          </p:cTn>
                        </p:par>
                        <p:par>
                          <p:cTn id="26" fill="hold" nodeType="afterGroup">
                            <p:stCondLst>
                              <p:cond delay="0"/>
                            </p:stCondLst>
                            <p:childTnLst>
                              <p:par>
                                <p:cTn id="27" presetID="12" presetClass="entr" presetSubtype="4" fill="hold" grpId="0" nodeType="afterEffect">
                                  <p:stCondLst>
                                    <p:cond delay="0"/>
                                  </p:stCondLst>
                                  <p:childTnLst>
                                    <p:set>
                                      <p:cBhvr>
                                        <p:cTn id="28" dur="1" fill="hold">
                                          <p:stCondLst>
                                            <p:cond delay="0"/>
                                          </p:stCondLst>
                                        </p:cTn>
                                        <p:tgtEl>
                                          <p:spTgt spid="221237"/>
                                        </p:tgtEl>
                                        <p:attrNameLst>
                                          <p:attrName>style.visibility</p:attrName>
                                        </p:attrNameLst>
                                      </p:cBhvr>
                                      <p:to>
                                        <p:strVal val="visible"/>
                                      </p:to>
                                    </p:set>
                                    <p:animEffect transition="in" filter="slide(fromBottom)">
                                      <p:cBhvr>
                                        <p:cTn id="29" dur="500"/>
                                        <p:tgtEl>
                                          <p:spTgt spid="22123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2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36" grpId="0" animBg="1"/>
      <p:bldP spid="221236" grpId="1" animBg="1"/>
      <p:bldP spid="221237" grpId="0" animBg="1"/>
      <p:bldP spid="221246" grpId="0" animBg="1"/>
      <p:bldP spid="221246" grpId="1" animBg="1"/>
      <p:bldP spid="22124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6572" t="8095" r="10571" b="11905"/>
          <a:stretch>
            <a:fillRect/>
          </a:stretch>
        </p:blipFill>
        <p:spPr>
          <a:xfrm>
            <a:off x="4953000" y="1143001"/>
            <a:ext cx="5715000" cy="4284663"/>
          </a:xfrm>
          <a:noFill/>
        </p:spPr>
      </p:pic>
      <p:sp>
        <p:nvSpPr>
          <p:cNvPr id="62467" name="Rectangle 3"/>
          <p:cNvSpPr>
            <a:spLocks noGrp="1" noChangeArrowheads="1"/>
          </p:cNvSpPr>
          <p:nvPr>
            <p:ph type="title"/>
          </p:nvPr>
        </p:nvSpPr>
        <p:spPr/>
        <p:txBody>
          <a:bodyPr/>
          <a:lstStyle/>
          <a:p>
            <a:pPr eaLnBrk="1" hangingPunct="1"/>
            <a:r>
              <a:rPr lang="en-US" altLang="x-none" sz="4000">
                <a:ea typeface="ＭＳ Ｐゴシック" charset="-128"/>
              </a:rPr>
              <a:t>Adaptation: Hist &gt;&gt; Near &gt;&gt; Prior</a:t>
            </a:r>
          </a:p>
        </p:txBody>
      </p:sp>
      <p:sp>
        <p:nvSpPr>
          <p:cNvPr id="225284" name="Rectangle 4"/>
          <p:cNvSpPr>
            <a:spLocks noGrp="1" noChangeArrowheads="1"/>
          </p:cNvSpPr>
          <p:nvPr>
            <p:ph type="body" sz="half" idx="1"/>
          </p:nvPr>
        </p:nvSpPr>
        <p:spPr>
          <a:xfrm>
            <a:off x="1752600" y="1371600"/>
            <a:ext cx="3810000" cy="4724400"/>
          </a:xfrm>
        </p:spPr>
        <p:txBody>
          <a:bodyPr/>
          <a:lstStyle/>
          <a:p>
            <a:pPr eaLnBrk="1" hangingPunct="1">
              <a:lnSpc>
                <a:spcPct val="80000"/>
              </a:lnSpc>
            </a:pPr>
            <a:r>
              <a:rPr lang="en-US" altLang="x-none" sz="2400" dirty="0">
                <a:ea typeface="ＭＳ Ｐゴシック" charset="-128"/>
              </a:rPr>
              <a:t>Magnitude is huge</a:t>
            </a:r>
          </a:p>
          <a:p>
            <a:pPr eaLnBrk="1" hangingPunct="1">
              <a:lnSpc>
                <a:spcPct val="80000"/>
              </a:lnSpc>
            </a:pPr>
            <a:r>
              <a:rPr lang="en-US" altLang="x-none" sz="2400" dirty="0" smtClean="0">
                <a:ea typeface="ＭＳ Ｐゴシック" charset="-128"/>
              </a:rPr>
              <a:t>Shape</a:t>
            </a:r>
            <a:r>
              <a:rPr lang="en-US" altLang="x-none" sz="2400" dirty="0">
                <a:ea typeface="ＭＳ Ｐゴシック" charset="-128"/>
              </a:rPr>
              <a:t>: Given/new</a:t>
            </a:r>
          </a:p>
          <a:p>
            <a:pPr lvl="1" eaLnBrk="1" hangingPunct="1">
              <a:lnSpc>
                <a:spcPct val="80000"/>
              </a:lnSpc>
            </a:pPr>
            <a:r>
              <a:rPr lang="en-US" altLang="x-none" sz="2000" dirty="0">
                <a:ea typeface="ＭＳ Ｐゴシック" charset="-128"/>
              </a:rPr>
              <a:t>1</a:t>
            </a:r>
            <a:r>
              <a:rPr lang="en-US" altLang="x-none" sz="2000" baseline="30000" dirty="0">
                <a:ea typeface="ＭＳ Ｐゴシック" charset="-128"/>
              </a:rPr>
              <a:t>st</a:t>
            </a:r>
            <a:r>
              <a:rPr lang="en-US" altLang="x-none" sz="2000" dirty="0">
                <a:ea typeface="ＭＳ Ｐゴシック" charset="-128"/>
              </a:rPr>
              <a:t> mention: marked</a:t>
            </a:r>
          </a:p>
          <a:p>
            <a:pPr lvl="2" eaLnBrk="1" hangingPunct="1">
              <a:lnSpc>
                <a:spcPct val="80000"/>
              </a:lnSpc>
            </a:pPr>
            <a:r>
              <a:rPr lang="en-US" altLang="x-none" sz="1800" dirty="0">
                <a:ea typeface="ＭＳ Ｐゴシック" charset="-128"/>
              </a:rPr>
              <a:t>Surprising (low </a:t>
            </a:r>
            <a:r>
              <a:rPr lang="en-US" altLang="x-none" sz="1800" dirty="0" err="1">
                <a:ea typeface="ＭＳ Ｐゴシック" charset="-128"/>
              </a:rPr>
              <a:t>prob</a:t>
            </a:r>
            <a:r>
              <a:rPr lang="en-US" altLang="x-none" sz="1800" dirty="0">
                <a:ea typeface="ＭＳ Ｐゴシック" charset="-128"/>
              </a:rPr>
              <a:t>)</a:t>
            </a:r>
          </a:p>
          <a:p>
            <a:pPr lvl="2" eaLnBrk="1" hangingPunct="1">
              <a:lnSpc>
                <a:spcPct val="80000"/>
              </a:lnSpc>
            </a:pPr>
            <a:r>
              <a:rPr lang="en-US" altLang="x-none" sz="1800" dirty="0">
                <a:ea typeface="ＭＳ Ｐゴシック" charset="-128"/>
              </a:rPr>
              <a:t>Depends on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2</a:t>
            </a:r>
            <a:r>
              <a:rPr lang="en-US" altLang="x-none" sz="2000" baseline="30000" dirty="0">
                <a:ea typeface="ＭＳ Ｐゴシック" charset="-128"/>
              </a:rPr>
              <a:t>nd</a:t>
            </a:r>
            <a:r>
              <a:rPr lang="en-US" altLang="x-none" sz="2000" dirty="0">
                <a:ea typeface="ＭＳ Ｐゴシック" charset="-128"/>
              </a:rPr>
              <a:t>: unmarked</a:t>
            </a:r>
          </a:p>
          <a:p>
            <a:pPr lvl="2" eaLnBrk="1" hangingPunct="1">
              <a:lnSpc>
                <a:spcPct val="80000"/>
              </a:lnSpc>
            </a:pPr>
            <a:r>
              <a:rPr lang="en-US" altLang="x-none" sz="1800" dirty="0">
                <a:ea typeface="ＭＳ Ｐゴシック" charset="-128"/>
              </a:rPr>
              <a:t>Less surprising</a:t>
            </a:r>
          </a:p>
          <a:p>
            <a:pPr lvl="2" eaLnBrk="1" hangingPunct="1">
              <a:lnSpc>
                <a:spcPct val="80000"/>
              </a:lnSpc>
            </a:pPr>
            <a:r>
              <a:rPr lang="en-US" altLang="x-none" sz="1800" dirty="0">
                <a:ea typeface="ＭＳ Ｐゴシック" charset="-128"/>
              </a:rPr>
              <a:t>Independent of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Priming: </a:t>
            </a:r>
          </a:p>
          <a:p>
            <a:pPr lvl="2" eaLnBrk="1" hangingPunct="1">
              <a:lnSpc>
                <a:spcPct val="80000"/>
              </a:lnSpc>
            </a:pPr>
            <a:r>
              <a:rPr lang="en-US" altLang="x-none" sz="1800" dirty="0">
                <a:ea typeface="ＭＳ Ｐゴシック" charset="-128"/>
              </a:rPr>
              <a:t>“a little bit” marked</a:t>
            </a:r>
          </a:p>
        </p:txBody>
      </p:sp>
      <p:sp>
        <p:nvSpPr>
          <p:cNvPr id="225285" name="Line 5"/>
          <p:cNvSpPr>
            <a:spLocks noChangeShapeType="1"/>
          </p:cNvSpPr>
          <p:nvPr/>
        </p:nvSpPr>
        <p:spPr bwMode="auto">
          <a:xfrm>
            <a:off x="4907989" y="2362200"/>
            <a:ext cx="2407211" cy="1752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6" name="Line 6"/>
          <p:cNvSpPr>
            <a:spLocks noChangeShapeType="1"/>
          </p:cNvSpPr>
          <p:nvPr/>
        </p:nvSpPr>
        <p:spPr bwMode="auto">
          <a:xfrm flipV="1">
            <a:off x="4703844" y="3276600"/>
            <a:ext cx="1544556"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7" name="Line 7"/>
          <p:cNvSpPr>
            <a:spLocks noChangeShapeType="1"/>
          </p:cNvSpPr>
          <p:nvPr/>
        </p:nvSpPr>
        <p:spPr bwMode="auto">
          <a:xfrm>
            <a:off x="6629400" y="2286000"/>
            <a:ext cx="0" cy="22098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5288" name="Line 8"/>
          <p:cNvSpPr>
            <a:spLocks noChangeShapeType="1"/>
          </p:cNvSpPr>
          <p:nvPr/>
        </p:nvSpPr>
        <p:spPr bwMode="auto">
          <a:xfrm flipV="1">
            <a:off x="4142445" y="2286000"/>
            <a:ext cx="2266861" cy="8969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ltLang="x-none" smtClean="0"/>
              <a:t>9/15/17</a:t>
            </a:r>
            <a:endParaRPr lang="x-none" altLang="x-none"/>
          </a:p>
        </p:txBody>
      </p:sp>
    </p:spTree>
    <p:extLst>
      <p:ext uri="{BB962C8B-B14F-4D97-AF65-F5344CB8AC3E}">
        <p14:creationId xmlns:p14="http://schemas.microsoft.com/office/powerpoint/2010/main" val="1666535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284">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225287"/>
                                        </p:tgtEl>
                                        <p:attrNameLst>
                                          <p:attrName>style.visibility</p:attrName>
                                        </p:attrNameLst>
                                      </p:cBhvr>
                                      <p:to>
                                        <p:strVal val="visible"/>
                                      </p:to>
                                    </p:set>
                                    <p:animEffect transition="in" filter="slide(fromBottom)">
                                      <p:cBhvr>
                                        <p:cTn id="10" dur="500"/>
                                        <p:tgtEl>
                                          <p:spTgt spid="2252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28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28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28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284">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2" presetClass="entr" presetSubtype="4" fill="hold" grpId="0" nodeType="afterEffect">
                                  <p:stCondLst>
                                    <p:cond delay="0"/>
                                  </p:stCondLst>
                                  <p:childTnLst>
                                    <p:set>
                                      <p:cBhvr>
                                        <p:cTn id="23" dur="1" fill="hold">
                                          <p:stCondLst>
                                            <p:cond delay="0"/>
                                          </p:stCondLst>
                                        </p:cTn>
                                        <p:tgtEl>
                                          <p:spTgt spid="225285"/>
                                        </p:tgtEl>
                                        <p:attrNameLst>
                                          <p:attrName>style.visibility</p:attrName>
                                        </p:attrNameLst>
                                      </p:cBhvr>
                                      <p:to>
                                        <p:strVal val="visible"/>
                                      </p:to>
                                    </p:set>
                                    <p:animEffect transition="in" filter="slide(fromBottom)">
                                      <p:cBhvr>
                                        <p:cTn id="24" dur="500"/>
                                        <p:tgtEl>
                                          <p:spTgt spid="22528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2528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28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5284">
                                            <p:txEl>
                                              <p:pRg st="7" end="7"/>
                                            </p:txEl>
                                          </p:spTgt>
                                        </p:tgtEl>
                                        <p:attrNameLst>
                                          <p:attrName>style.visibility</p:attrName>
                                        </p:attrNameLst>
                                      </p:cBhvr>
                                      <p:to>
                                        <p:strVal val="visible"/>
                                      </p:to>
                                    </p:set>
                                  </p:childTnLst>
                                </p:cTn>
                              </p:par>
                            </p:childTnLst>
                          </p:cTn>
                        </p:par>
                        <p:par>
                          <p:cTn id="33" fill="hold" nodeType="afterGroup">
                            <p:stCondLst>
                              <p:cond delay="0"/>
                            </p:stCondLst>
                            <p:childTnLst>
                              <p:par>
                                <p:cTn id="34" presetID="12" presetClass="entr" presetSubtype="4" fill="hold" grpId="0" nodeType="afterEffect">
                                  <p:stCondLst>
                                    <p:cond delay="0"/>
                                  </p:stCondLst>
                                  <p:childTnLst>
                                    <p:set>
                                      <p:cBhvr>
                                        <p:cTn id="35" dur="1" fill="hold">
                                          <p:stCondLst>
                                            <p:cond delay="0"/>
                                          </p:stCondLst>
                                        </p:cTn>
                                        <p:tgtEl>
                                          <p:spTgt spid="225288"/>
                                        </p:tgtEl>
                                        <p:attrNameLst>
                                          <p:attrName>style.visibility</p:attrName>
                                        </p:attrNameLst>
                                      </p:cBhvr>
                                      <p:to>
                                        <p:strVal val="visible"/>
                                      </p:to>
                                    </p:set>
                                    <p:animEffect transition="in" filter="slide(fromBottom)">
                                      <p:cBhvr>
                                        <p:cTn id="36" dur="500"/>
                                        <p:tgtEl>
                                          <p:spTgt spid="22528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2528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5284">
                                            <p:txEl>
                                              <p:pRg st="9" end="9"/>
                                            </p:txEl>
                                          </p:spTgt>
                                        </p:tgtEl>
                                        <p:attrNameLst>
                                          <p:attrName>style.visibility</p:attrName>
                                        </p:attrNameLst>
                                      </p:cBhvr>
                                      <p:to>
                                        <p:strVal val="visible"/>
                                      </p:to>
                                    </p:set>
                                  </p:childTnLst>
                                </p:cTn>
                              </p:par>
                            </p:childTnLst>
                          </p:cTn>
                        </p:par>
                        <p:par>
                          <p:cTn id="43" fill="hold" nodeType="afterGroup">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225286"/>
                                        </p:tgtEl>
                                        <p:attrNameLst>
                                          <p:attrName>style.visibility</p:attrName>
                                        </p:attrNameLst>
                                      </p:cBhvr>
                                      <p:to>
                                        <p:strVal val="visible"/>
                                      </p:to>
                                    </p:set>
                                    <p:animEffect transition="in" filter="slide(fromBottom)">
                                      <p:cBhvr>
                                        <p:cTn id="46" dur="500"/>
                                        <p:tgtEl>
                                          <p:spTgt spid="225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animBg="1"/>
      <p:bldP spid="225286" grpId="0" animBg="1"/>
      <p:bldP spid="225287" grpId="0" animBg="1"/>
      <p:bldP spid="22528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US" altLang="x-none">
                <a:ea typeface="ＭＳ Ｐゴシック" charset="-128"/>
              </a:rPr>
              <a:t>Adaptation: Method 2</a:t>
            </a:r>
          </a:p>
        </p:txBody>
      </p:sp>
      <p:sp>
        <p:nvSpPr>
          <p:cNvPr id="66564" name="Rectangle 3"/>
          <p:cNvSpPr>
            <a:spLocks noGrp="1" noChangeArrowheads="1"/>
          </p:cNvSpPr>
          <p:nvPr>
            <p:ph type="body" sz="half" idx="1"/>
          </p:nvPr>
        </p:nvSpPr>
        <p:spPr/>
        <p:txBody>
          <a:bodyPr/>
          <a:lstStyle/>
          <a:p>
            <a:pPr eaLnBrk="1" hangingPunct="1"/>
            <a:r>
              <a:rPr lang="en-US" altLang="x-none" dirty="0" err="1">
                <a:ea typeface="ＭＳ Ｐゴシック" charset="-128"/>
              </a:rPr>
              <a:t>Pr</a:t>
            </a:r>
            <a:r>
              <a:rPr lang="en-US" altLang="x-none" dirty="0">
                <a:ea typeface="ＭＳ Ｐゴシック" charset="-128"/>
              </a:rPr>
              <a:t>(+adapt</a:t>
            </a:r>
            <a:r>
              <a:rPr lang="en-US" altLang="x-none" baseline="-25000" dirty="0">
                <a:ea typeface="ＭＳ Ｐゴシック" charset="-128"/>
              </a:rPr>
              <a:t>2</a:t>
            </a:r>
            <a:r>
              <a:rPr lang="en-US" altLang="x-none" dirty="0">
                <a:ea typeface="ＭＳ Ｐゴシック" charset="-128"/>
              </a:rPr>
              <a:t>) </a:t>
            </a:r>
          </a:p>
          <a:p>
            <a:pPr eaLnBrk="1" hangingPunct="1"/>
            <a:endParaRPr lang="en-US" altLang="x-none" dirty="0">
              <a:ea typeface="ＭＳ Ｐゴシック" charset="-128"/>
            </a:endParaRPr>
          </a:p>
          <a:p>
            <a:pPr eaLnBrk="1" hangingPunct="1"/>
            <a:endParaRPr lang="en-US" altLang="x-none" baseline="-25000" dirty="0">
              <a:ea typeface="ＭＳ Ｐゴシック" charset="-128"/>
            </a:endParaRPr>
          </a:p>
          <a:p>
            <a:pPr eaLnBrk="1" hangingPunct="1"/>
            <a:r>
              <a:rPr lang="en-US" altLang="x-none" dirty="0" err="1">
                <a:ea typeface="ＭＳ Ｐゴシック" charset="-128"/>
              </a:rPr>
              <a:t>df</a:t>
            </a:r>
            <a:r>
              <a:rPr lang="en-US" altLang="x-none" baseline="-25000" dirty="0" err="1">
                <a:ea typeface="ＭＳ Ｐゴシック" charset="-128"/>
              </a:rPr>
              <a:t>k</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number of </a:t>
            </a:r>
            <a:r>
              <a:rPr lang="en-US" altLang="x-none" dirty="0" smtClean="0">
                <a:ea typeface="ＭＳ Ｐゴシック" charset="-128"/>
              </a:rPr>
              <a:t>docs </a:t>
            </a:r>
            <a:r>
              <a:rPr lang="en-US" altLang="x-none" dirty="0">
                <a:ea typeface="ＭＳ Ｐゴシック" charset="-128"/>
              </a:rPr>
              <a:t>that</a:t>
            </a:r>
          </a:p>
          <a:p>
            <a:pPr lvl="1" eaLnBrk="1" hangingPunct="1"/>
            <a:r>
              <a:rPr lang="en-US" altLang="x-none" dirty="0">
                <a:ea typeface="ＭＳ Ｐゴシック" charset="-128"/>
              </a:rPr>
              <a:t>mention word </a:t>
            </a:r>
            <a:r>
              <a:rPr lang="en-US" altLang="x-none" i="1" dirty="0">
                <a:ea typeface="ＭＳ Ｐゴシック" charset="-128"/>
              </a:rPr>
              <a:t>w</a:t>
            </a:r>
          </a:p>
          <a:p>
            <a:pPr lvl="1" eaLnBrk="1" hangingPunct="1"/>
            <a:r>
              <a:rPr lang="en-US" altLang="x-none" dirty="0">
                <a:ea typeface="ＭＳ Ｐゴシック" charset="-128"/>
              </a:rPr>
              <a:t>at least </a:t>
            </a:r>
            <a:r>
              <a:rPr lang="en-US" altLang="x-none" i="1" dirty="0">
                <a:ea typeface="ＭＳ Ｐゴシック" charset="-128"/>
              </a:rPr>
              <a:t>k</a:t>
            </a:r>
            <a:r>
              <a:rPr lang="en-US" altLang="x-none" dirty="0">
                <a:ea typeface="ＭＳ Ｐゴシック" charset="-128"/>
              </a:rPr>
              <a:t> times</a:t>
            </a:r>
          </a:p>
          <a:p>
            <a:pPr eaLnBrk="1" hangingPunct="1"/>
            <a:r>
              <a:rPr lang="en-US" altLang="x-none" dirty="0">
                <a:ea typeface="ＭＳ Ｐゴシック" charset="-128"/>
              </a:rPr>
              <a:t>df</a:t>
            </a:r>
            <a:r>
              <a:rPr lang="en-US" altLang="x-none" baseline="-25000" dirty="0">
                <a:ea typeface="ＭＳ Ｐゴシック" charset="-128"/>
              </a:rPr>
              <a:t>1</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standard </a:t>
            </a:r>
            <a:r>
              <a:rPr lang="en-US" altLang="x-none" dirty="0" err="1">
                <a:ea typeface="ＭＳ Ｐゴシック" charset="-128"/>
              </a:rPr>
              <a:t>def</a:t>
            </a:r>
            <a:r>
              <a:rPr lang="en-US" altLang="x-none" dirty="0">
                <a:ea typeface="ＭＳ Ｐゴシック" charset="-128"/>
              </a:rPr>
              <a:t> of document </a:t>
            </a:r>
            <a:r>
              <a:rPr lang="en-US" altLang="x-none" dirty="0" err="1">
                <a:ea typeface="ＭＳ Ｐゴシック" charset="-128"/>
              </a:rPr>
              <a:t>freq</a:t>
            </a:r>
            <a:r>
              <a:rPr lang="en-US" altLang="x-none" dirty="0">
                <a:ea typeface="ＭＳ Ｐゴシック" charset="-128"/>
              </a:rPr>
              <a:t> (</a:t>
            </a:r>
            <a:r>
              <a:rPr lang="en-US" altLang="x-none" dirty="0" err="1">
                <a:ea typeface="ＭＳ Ｐゴシック" charset="-128"/>
              </a:rPr>
              <a:t>df</a:t>
            </a:r>
            <a:r>
              <a:rPr lang="en-US" altLang="x-none" dirty="0">
                <a:ea typeface="ＭＳ Ｐゴシック" charset="-128"/>
              </a:rPr>
              <a:t>)</a:t>
            </a:r>
          </a:p>
          <a:p>
            <a:pPr eaLnBrk="1" hangingPunct="1"/>
            <a:endParaRPr lang="en-US" altLang="x-none" dirty="0">
              <a:ea typeface="ＭＳ Ｐゴシック" charset="-128"/>
            </a:endParaRPr>
          </a:p>
        </p:txBody>
      </p:sp>
      <p:pic>
        <p:nvPicPr>
          <p:cNvPr id="66565" name="Picture 4"/>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l="1143" t="6857" r="10857" b="9334"/>
          <a:stretch>
            <a:fillRect/>
          </a:stretch>
        </p:blipFill>
        <p:spPr>
          <a:xfrm>
            <a:off x="5943600" y="954331"/>
            <a:ext cx="5993098" cy="4490796"/>
          </a:xfrm>
          <a:noFill/>
        </p:spPr>
      </p:pic>
      <p:graphicFrame>
        <p:nvGraphicFramePr>
          <p:cNvPr id="66562" name="Object 2"/>
          <p:cNvGraphicFramePr>
            <a:graphicFrameLocks noGrp="1" noChangeAspect="1"/>
          </p:cNvGraphicFramePr>
          <p:nvPr>
            <p:ph sz="quarter" idx="3"/>
            <p:extLst/>
          </p:nvPr>
        </p:nvGraphicFramePr>
        <p:xfrm>
          <a:off x="1236171" y="1997173"/>
          <a:ext cx="3281363" cy="1073150"/>
        </p:xfrm>
        <a:graphic>
          <a:graphicData uri="http://schemas.openxmlformats.org/presentationml/2006/ole">
            <mc:AlternateContent xmlns:mc="http://schemas.openxmlformats.org/markup-compatibility/2006">
              <mc:Choice xmlns:v="urn:schemas-microsoft-com:vml" Requires="v">
                <p:oleObj spid="_x0000_s4126" name="Equation" r:id="rId5" imgW="1320480" imgH="431640" progId="Equation.3">
                  <p:embed/>
                </p:oleObj>
              </mc:Choice>
              <mc:Fallback>
                <p:oleObj name="Equation" r:id="rId5" imgW="13204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6171" y="1997173"/>
                        <a:ext cx="3281363"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5131449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x-none" sz="4000">
                <a:ea typeface="ＭＳ Ｐゴシック" charset="-128"/>
              </a:rPr>
              <a:t>Pr(+adapt</a:t>
            </a:r>
            <a:r>
              <a:rPr lang="en-US" altLang="x-none" sz="4000" baseline="-25000">
                <a:ea typeface="ＭＳ Ｐゴシック" charset="-128"/>
              </a:rPr>
              <a:t>1</a:t>
            </a:r>
            <a:r>
              <a:rPr lang="en-US" altLang="x-none" sz="4000">
                <a:ea typeface="ＭＳ Ｐゴシック" charset="-128"/>
              </a:rPr>
              <a:t>) ≈ Pr(+adapt</a:t>
            </a:r>
            <a:r>
              <a:rPr lang="en-US" altLang="x-none" sz="4000" baseline="-25000">
                <a:ea typeface="ＭＳ Ｐゴシック" charset="-128"/>
              </a:rPr>
              <a:t>2</a:t>
            </a:r>
            <a:r>
              <a:rPr lang="en-US" altLang="x-none" sz="4000">
                <a:ea typeface="ＭＳ Ｐゴシック" charset="-128"/>
              </a:rPr>
              <a:t>)</a:t>
            </a:r>
            <a:br>
              <a:rPr lang="en-US" altLang="x-none" sz="4000">
                <a:ea typeface="ＭＳ Ｐゴシック" charset="-128"/>
              </a:rPr>
            </a:br>
            <a:r>
              <a:rPr lang="en-US" altLang="x-none" sz="2800">
                <a:ea typeface="ＭＳ Ｐゴシック" charset="-128"/>
              </a:rPr>
              <a:t>Within factors of 2-3 (as opposed to 10-1000)</a:t>
            </a:r>
          </a:p>
        </p:txBody>
      </p:sp>
      <p:pic>
        <p:nvPicPr>
          <p:cNvPr id="6861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6572" t="8095" r="10571" b="11905"/>
          <a:stretch>
            <a:fillRect/>
          </a:stretch>
        </p:blipFill>
        <p:spPr>
          <a:xfrm>
            <a:off x="1981200" y="2349501"/>
            <a:ext cx="4038600" cy="3027363"/>
          </a:xfrm>
          <a:noFill/>
        </p:spPr>
      </p:pic>
      <p:pic>
        <p:nvPicPr>
          <p:cNvPr id="68612"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1143" t="6857" r="10857" b="9334"/>
          <a:stretch>
            <a:fillRect/>
          </a:stretch>
        </p:blipFill>
        <p:spPr>
          <a:xfrm>
            <a:off x="6172200" y="2349501"/>
            <a:ext cx="4038600" cy="3027363"/>
          </a:xfrm>
        </p:spPr>
      </p:pic>
      <p:sp>
        <p:nvSpPr>
          <p:cNvPr id="231429" name="Line 5"/>
          <p:cNvSpPr>
            <a:spLocks noChangeShapeType="1"/>
          </p:cNvSpPr>
          <p:nvPr/>
        </p:nvSpPr>
        <p:spPr bwMode="auto">
          <a:xfrm>
            <a:off x="4876800" y="4267200"/>
            <a:ext cx="27432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31430" name="Line 6"/>
          <p:cNvSpPr>
            <a:spLocks noChangeShapeType="1"/>
          </p:cNvSpPr>
          <p:nvPr/>
        </p:nvSpPr>
        <p:spPr bwMode="auto">
          <a:xfrm>
            <a:off x="6096000" y="3048000"/>
            <a:ext cx="609600" cy="76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1431" name="AutoShape 7"/>
          <p:cNvSpPr>
            <a:spLocks noChangeArrowheads="1"/>
          </p:cNvSpPr>
          <p:nvPr/>
        </p:nvSpPr>
        <p:spPr bwMode="auto">
          <a:xfrm>
            <a:off x="5715000" y="1600200"/>
            <a:ext cx="1455738" cy="406400"/>
          </a:xfrm>
          <a:prstGeom prst="wedgeRectCallout">
            <a:avLst>
              <a:gd name="adj1" fmla="val 49347"/>
              <a:gd name="adj2" fmla="val 242579"/>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3</a:t>
            </a:r>
            <a:r>
              <a:rPr lang="en-US" altLang="x-none" sz="2000" baseline="30000"/>
              <a:t>rd</a:t>
            </a:r>
            <a:r>
              <a:rPr lang="en-US" altLang="x-none" sz="2000"/>
              <a:t> mention</a:t>
            </a:r>
          </a:p>
        </p:txBody>
      </p:sp>
      <p:sp>
        <p:nvSpPr>
          <p:cNvPr id="231432" name="AutoShape 8"/>
          <p:cNvSpPr>
            <a:spLocks noChangeArrowheads="1"/>
          </p:cNvSpPr>
          <p:nvPr/>
        </p:nvSpPr>
        <p:spPr bwMode="auto">
          <a:xfrm>
            <a:off x="1828800" y="2133600"/>
            <a:ext cx="1055688" cy="406400"/>
          </a:xfrm>
          <a:prstGeom prst="wedgeRectCallout">
            <a:avLst>
              <a:gd name="adj1" fmla="val 100074"/>
              <a:gd name="adj2" fmla="val 319921"/>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Priming</a:t>
            </a:r>
          </a:p>
        </p:txBody>
      </p:sp>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397291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1429"/>
                                        </p:tgtEl>
                                        <p:attrNameLst>
                                          <p:attrName>style.visibility</p:attrName>
                                        </p:attrNameLst>
                                      </p:cBhvr>
                                      <p:to>
                                        <p:strVal val="visible"/>
                                      </p:to>
                                    </p:set>
                                    <p:animEffect transition="in" filter="slide(fromBottom)">
                                      <p:cBhvr>
                                        <p:cTn id="7" dur="500"/>
                                        <p:tgtEl>
                                          <p:spTgt spid="231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31430"/>
                                        </p:tgtEl>
                                        <p:attrNameLst>
                                          <p:attrName>style.visibility</p:attrName>
                                        </p:attrNameLst>
                                      </p:cBhvr>
                                      <p:to>
                                        <p:strVal val="visible"/>
                                      </p:to>
                                    </p:set>
                                    <p:animEffect transition="in" filter="slide(fromTop)">
                                      <p:cBhvr>
                                        <p:cTn id="12" dur="500"/>
                                        <p:tgtEl>
                                          <p:spTgt spid="2314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31432"/>
                                        </p:tgtEl>
                                        <p:attrNameLst>
                                          <p:attrName>style.visibility</p:attrName>
                                        </p:attrNameLst>
                                      </p:cBhvr>
                                      <p:to>
                                        <p:strVal val="visible"/>
                                      </p:to>
                                    </p:set>
                                    <p:animEffect transition="in" filter="slide(fromLeft)">
                                      <p:cBhvr>
                                        <p:cTn id="17" dur="500"/>
                                        <p:tgtEl>
                                          <p:spTgt spid="2314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231431"/>
                                        </p:tgtEl>
                                        <p:attrNameLst>
                                          <p:attrName>style.visibility</p:attrName>
                                        </p:attrNameLst>
                                      </p:cBhvr>
                                      <p:to>
                                        <p:strVal val="visible"/>
                                      </p:to>
                                    </p:set>
                                    <p:animEffect transition="in" filter="slide(fromRight)">
                                      <p:cBhvr>
                                        <p:cTn id="22" dur="500"/>
                                        <p:tgtEl>
                                          <p:spTgt spid="23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9" grpId="0" animBg="1"/>
      <p:bldP spid="231430" grpId="0" animBg="1"/>
      <p:bldP spid="231431" grpId="0" animBg="1" autoUpdateAnimBg="0"/>
      <p:bldP spid="231432"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x-none">
                <a:ea typeface="ＭＳ Ｐゴシック" charset="-128"/>
              </a:rPr>
              <a:t>Adaptation is Lexical</a:t>
            </a:r>
          </a:p>
        </p:txBody>
      </p:sp>
      <p:sp>
        <p:nvSpPr>
          <p:cNvPr id="64515" name="Rectangle 3"/>
          <p:cNvSpPr>
            <a:spLocks noGrp="1" noChangeArrowheads="1"/>
          </p:cNvSpPr>
          <p:nvPr>
            <p:ph type="body" sz="half" idx="1"/>
          </p:nvPr>
        </p:nvSpPr>
        <p:spPr/>
        <p:txBody>
          <a:bodyPr/>
          <a:lstStyle/>
          <a:p>
            <a:pPr eaLnBrk="1" hangingPunct="1"/>
            <a:r>
              <a:rPr lang="en-US" altLang="x-none">
                <a:ea typeface="ＭＳ Ｐゴシック" charset="-128"/>
              </a:rPr>
              <a:t>Lexical: adaptation is</a:t>
            </a:r>
          </a:p>
          <a:p>
            <a:pPr lvl="1" eaLnBrk="1" hangingPunct="1"/>
            <a:r>
              <a:rPr lang="en-US" altLang="x-none">
                <a:ea typeface="ＭＳ Ｐゴシック" charset="-128"/>
              </a:rPr>
              <a:t>Stronger for good keywords (</a:t>
            </a:r>
            <a:r>
              <a:rPr lang="en-US" altLang="x-none" i="1">
                <a:ea typeface="ＭＳ Ｐゴシック" charset="-128"/>
              </a:rPr>
              <a:t>Kennedy</a:t>
            </a:r>
            <a:r>
              <a:rPr lang="en-US" altLang="x-none">
                <a:ea typeface="ＭＳ Ｐゴシック" charset="-128"/>
              </a:rPr>
              <a:t>)</a:t>
            </a:r>
          </a:p>
          <a:p>
            <a:pPr lvl="1" eaLnBrk="1" hangingPunct="1"/>
            <a:r>
              <a:rPr lang="en-US" altLang="x-none">
                <a:ea typeface="ＭＳ Ｐゴシック" charset="-128"/>
              </a:rPr>
              <a:t>Than random strings, function words (</a:t>
            </a:r>
            <a:r>
              <a:rPr lang="en-US" altLang="x-none" i="1">
                <a:ea typeface="ＭＳ Ｐゴシック" charset="-128"/>
              </a:rPr>
              <a:t>except</a:t>
            </a:r>
            <a:r>
              <a:rPr lang="en-US" altLang="x-none">
                <a:ea typeface="ＭＳ Ｐゴシック" charset="-128"/>
              </a:rPr>
              <a:t>), etc.</a:t>
            </a:r>
          </a:p>
          <a:p>
            <a:pPr eaLnBrk="1" hangingPunct="1"/>
            <a:r>
              <a:rPr lang="en-US" altLang="x-none">
                <a:ea typeface="ＭＳ Ｐゴシック" charset="-128"/>
              </a:rPr>
              <a:t>Content ≠ low frequency</a:t>
            </a:r>
          </a:p>
        </p:txBody>
      </p:sp>
      <p:graphicFrame>
        <p:nvGraphicFramePr>
          <p:cNvPr id="227332" name="Group 4"/>
          <p:cNvGraphicFramePr>
            <a:graphicFrameLocks noGrp="1"/>
          </p:cNvGraphicFramePr>
          <p:nvPr>
            <p:ph sz="half" idx="2"/>
            <p:extLst/>
          </p:nvPr>
        </p:nvGraphicFramePr>
        <p:xfrm>
          <a:off x="189003" y="3611880"/>
          <a:ext cx="6243742" cy="2834640"/>
        </p:xfrm>
        <a:graphic>
          <a:graphicData uri="http://schemas.openxmlformats.org/drawingml/2006/table">
            <a:tbl>
              <a:tblPr/>
              <a:tblGrid>
                <a:gridCol w="1220083"/>
                <a:gridCol w="1220082"/>
                <a:gridCol w="1218879"/>
                <a:gridCol w="1222493"/>
                <a:gridCol w="1362205"/>
              </a:tblGrid>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prior</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source</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word</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382588">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0.27</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0.0091</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0.40</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0.0084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Kennedy</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0.32</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0.049</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except</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r>
            </a:tbl>
          </a:graphicData>
        </a:graphic>
      </p:graphicFrame>
      <p:pic>
        <p:nvPicPr>
          <p:cNvPr id="3" name="Picture 2"/>
          <p:cNvPicPr>
            <a:picLocks noChangeAspect="1"/>
          </p:cNvPicPr>
          <p:nvPr/>
        </p:nvPicPr>
        <p:blipFill>
          <a:blip r:embed="rId3"/>
          <a:stretch>
            <a:fillRect/>
          </a:stretch>
        </p:blipFill>
        <p:spPr>
          <a:xfrm>
            <a:off x="6637996" y="3220853"/>
            <a:ext cx="5477804" cy="3526446"/>
          </a:xfrm>
          <a:prstGeom prst="rect">
            <a:avLst/>
          </a:prstGeom>
        </p:spPr>
      </p:pic>
      <p:sp>
        <p:nvSpPr>
          <p:cNvPr id="4" name="Rounded Rectangle 3"/>
          <p:cNvSpPr/>
          <p:nvPr/>
        </p:nvSpPr>
        <p:spPr>
          <a:xfrm>
            <a:off x="7323186" y="3725481"/>
            <a:ext cx="2335913" cy="2415773"/>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ltLang="x-none" smtClean="0"/>
              <a:t>9/15/17</a:t>
            </a:r>
            <a:endParaRPr lang="x-none" altLang="x-none"/>
          </a:p>
        </p:txBody>
      </p:sp>
    </p:spTree>
    <p:extLst>
      <p:ext uri="{BB962C8B-B14F-4D97-AF65-F5344CB8AC3E}">
        <p14:creationId xmlns:p14="http://schemas.microsoft.com/office/powerpoint/2010/main" val="55283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x-none">
                <a:ea typeface="ＭＳ Ｐゴシック" charset="-128"/>
              </a:rPr>
              <a:t>Adaptation Conclusions</a:t>
            </a:r>
          </a:p>
        </p:txBody>
      </p:sp>
      <p:sp>
        <p:nvSpPr>
          <p:cNvPr id="70659" name="Rectangle 3"/>
          <p:cNvSpPr>
            <a:spLocks noGrp="1" noChangeArrowheads="1"/>
          </p:cNvSpPr>
          <p:nvPr>
            <p:ph type="body" idx="1"/>
          </p:nvPr>
        </p:nvSpPr>
        <p:spPr/>
        <p:txBody>
          <a:bodyPr/>
          <a:lstStyle/>
          <a:p>
            <a:pPr marL="990600" lvl="1" indent="-533400">
              <a:buFontTx/>
              <a:buAutoNum type="arabicPeriod"/>
            </a:pPr>
            <a:r>
              <a:rPr lang="en-US" altLang="x-none" dirty="0">
                <a:ea typeface="ＭＳ Ｐゴシック" charset="-128"/>
              </a:rPr>
              <a:t>Large magnitude (p/2 &gt;&gt; p</a:t>
            </a:r>
            <a:r>
              <a:rPr lang="en-US" altLang="x-none" baseline="30000" dirty="0">
                <a:ea typeface="ＭＳ Ｐゴシック" charset="-128"/>
              </a:rPr>
              <a:t>2</a:t>
            </a:r>
            <a:r>
              <a:rPr lang="en-US" altLang="x-none" dirty="0">
                <a:ea typeface="ＭＳ Ｐゴシック" charset="-128"/>
              </a:rPr>
              <a:t>); </a:t>
            </a:r>
            <a:r>
              <a:rPr lang="en-US" altLang="x-none" i="1" u="sng" dirty="0">
                <a:ea typeface="ＭＳ Ｐゴシック" charset="-128"/>
              </a:rPr>
              <a:t>big</a:t>
            </a:r>
            <a:r>
              <a:rPr lang="en-US" altLang="x-none" dirty="0">
                <a:ea typeface="ＭＳ Ｐゴシック" charset="-128"/>
              </a:rPr>
              <a:t> quantity discounts</a:t>
            </a:r>
          </a:p>
          <a:p>
            <a:pPr marL="990600" lvl="1" indent="-533400">
              <a:buFontTx/>
              <a:buAutoNum type="arabicPeriod"/>
            </a:pPr>
            <a:r>
              <a:rPr lang="en-US" altLang="x-none" dirty="0">
                <a:ea typeface="ＭＳ Ｐゴシック" charset="-128"/>
              </a:rPr>
              <a:t>Distinctive shape</a:t>
            </a:r>
          </a:p>
          <a:p>
            <a:pPr marL="1371600" lvl="2" indent="-457200"/>
            <a:r>
              <a:rPr lang="en-US" altLang="x-none" dirty="0">
                <a:ea typeface="ＭＳ Ｐゴシック" charset="-128"/>
              </a:rPr>
              <a:t>1</a:t>
            </a:r>
            <a:r>
              <a:rPr lang="en-US" altLang="x-none" baseline="30000" dirty="0">
                <a:ea typeface="ＭＳ Ｐゴシック" charset="-128"/>
              </a:rPr>
              <a:t>st</a:t>
            </a:r>
            <a:r>
              <a:rPr lang="en-US" altLang="x-none" dirty="0">
                <a:ea typeface="ＭＳ Ｐゴシック" charset="-128"/>
              </a:rPr>
              <a:t> mention depends on </a:t>
            </a:r>
            <a:r>
              <a:rPr lang="en-US" altLang="x-none" dirty="0" err="1">
                <a:ea typeface="ＭＳ Ｐゴシック" charset="-128"/>
              </a:rPr>
              <a:t>freq</a:t>
            </a:r>
            <a:endParaRPr lang="en-US" altLang="x-none" dirty="0">
              <a:ea typeface="ＭＳ Ｐゴシック" charset="-128"/>
            </a:endParaRPr>
          </a:p>
          <a:p>
            <a:pPr marL="1371600" lvl="2" indent="-457200"/>
            <a:r>
              <a:rPr lang="en-US" altLang="x-none" dirty="0">
                <a:ea typeface="ＭＳ Ｐゴシック" charset="-128"/>
              </a:rPr>
              <a:t>2</a:t>
            </a:r>
            <a:r>
              <a:rPr lang="en-US" altLang="x-none" baseline="30000" dirty="0">
                <a:ea typeface="ＭＳ Ｐゴシック" charset="-128"/>
              </a:rPr>
              <a:t>nd</a:t>
            </a:r>
            <a:r>
              <a:rPr lang="en-US" altLang="x-none" dirty="0">
                <a:ea typeface="ＭＳ Ｐゴシック" charset="-128"/>
              </a:rPr>
              <a:t> does not</a:t>
            </a:r>
          </a:p>
          <a:p>
            <a:pPr marL="1371600" lvl="2" indent="-457200"/>
            <a:r>
              <a:rPr lang="en-US" altLang="x-none" dirty="0">
                <a:ea typeface="ＭＳ Ｐゴシック" charset="-128"/>
              </a:rPr>
              <a:t>Priming: between 1</a:t>
            </a:r>
            <a:r>
              <a:rPr lang="en-US" altLang="x-none" baseline="30000" dirty="0">
                <a:ea typeface="ＭＳ Ｐゴシック" charset="-128"/>
              </a:rPr>
              <a:t>st</a:t>
            </a:r>
            <a:r>
              <a:rPr lang="en-US" altLang="x-none" dirty="0">
                <a:ea typeface="ＭＳ Ｐゴシック" charset="-128"/>
              </a:rPr>
              <a:t> mention and 2</a:t>
            </a:r>
            <a:r>
              <a:rPr lang="en-US" altLang="x-none" baseline="30000" dirty="0">
                <a:ea typeface="ＭＳ Ｐゴシック" charset="-128"/>
              </a:rPr>
              <a:t>nd</a:t>
            </a:r>
          </a:p>
          <a:p>
            <a:pPr marL="990600" lvl="1" indent="-533400">
              <a:buFontTx/>
              <a:buAutoNum type="arabicPeriod"/>
            </a:pPr>
            <a:r>
              <a:rPr lang="en-US" altLang="x-none" dirty="0">
                <a:ea typeface="ＭＳ Ｐゴシック" charset="-128"/>
              </a:rPr>
              <a:t>Lexical: </a:t>
            </a:r>
          </a:p>
          <a:p>
            <a:pPr marL="1371600" lvl="2" indent="-457200">
              <a:buFontTx/>
              <a:buChar char="–"/>
            </a:pPr>
            <a:r>
              <a:rPr lang="en-US" altLang="x-none" dirty="0">
                <a:ea typeface="ＭＳ Ｐゴシック" charset="-128"/>
              </a:rPr>
              <a:t>Independence assumptions aren’t bad </a:t>
            </a:r>
            <a:r>
              <a:rPr lang="en-US" altLang="x-none" dirty="0" smtClean="0">
                <a:ea typeface="ＭＳ Ｐゴシック" charset="-128"/>
              </a:rPr>
              <a:t>for meaningless </a:t>
            </a:r>
            <a:r>
              <a:rPr lang="en-US" altLang="x-none" dirty="0">
                <a:ea typeface="ＭＳ Ｐゴシック" charset="-128"/>
              </a:rPr>
              <a:t>random strings, function words, common first names, etc.</a:t>
            </a:r>
          </a:p>
          <a:p>
            <a:pPr marL="1371600" lvl="2" indent="-457200">
              <a:buFontTx/>
              <a:buChar char="–"/>
            </a:pPr>
            <a:r>
              <a:rPr lang="en-US" altLang="x-none" dirty="0">
                <a:ea typeface="ＭＳ Ｐゴシック" charset="-128"/>
              </a:rPr>
              <a:t>More adaptation for content words (good keywords, OOV)</a:t>
            </a:r>
          </a:p>
          <a:p>
            <a:pPr marL="609600" indent="-609600"/>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11158344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 Plan</a:t>
            </a:r>
            <a:endParaRPr lang="en-US" dirty="0"/>
          </a:p>
        </p:txBody>
      </p:sp>
      <p:sp>
        <p:nvSpPr>
          <p:cNvPr id="3" name="Content Placeholder 2"/>
          <p:cNvSpPr>
            <a:spLocks noGrp="1"/>
          </p:cNvSpPr>
          <p:nvPr>
            <p:ph idx="1"/>
          </p:nvPr>
        </p:nvSpPr>
        <p:spPr>
          <a:xfrm>
            <a:off x="838200" y="1825625"/>
            <a:ext cx="6033940" cy="4351338"/>
          </a:xfrm>
        </p:spPr>
        <p:txBody>
          <a:bodyPr>
            <a:normAutofit fontScale="77500" lnSpcReduction="20000"/>
          </a:bodyPr>
          <a:lstStyle/>
          <a:p>
            <a:r>
              <a:rPr lang="en-US" dirty="0" smtClean="0"/>
              <a:t>Summarize main points of paper</a:t>
            </a:r>
          </a:p>
          <a:p>
            <a:r>
              <a:rPr lang="en-US" dirty="0" smtClean="0"/>
              <a:t>Call out</a:t>
            </a:r>
          </a:p>
          <a:p>
            <a:pPr lvl="1"/>
            <a:r>
              <a:rPr lang="en-US" dirty="0" smtClean="0"/>
              <a:t>some highlights of subsequent literature</a:t>
            </a:r>
          </a:p>
          <a:p>
            <a:pPr lvl="2"/>
            <a:r>
              <a:rPr lang="en-US" dirty="0" smtClean="0"/>
              <a:t>Word2vec ≈ PMI (with factoring)</a:t>
            </a:r>
          </a:p>
          <a:p>
            <a:pPr lvl="2"/>
            <a:r>
              <a:rPr lang="en-US" dirty="0" smtClean="0"/>
              <a:t>Word2vec ≈ LSA / SVD (similar factoring)</a:t>
            </a:r>
          </a:p>
          <a:p>
            <a:pPr lvl="2"/>
            <a:r>
              <a:rPr lang="en-US" dirty="0" smtClean="0"/>
              <a:t>Are there better ways to approximate PMI?  Sketches?</a:t>
            </a:r>
          </a:p>
          <a:p>
            <a:pPr lvl="1"/>
            <a:r>
              <a:rPr lang="en-US" dirty="0" smtClean="0"/>
              <a:t>suggestions for future work</a:t>
            </a:r>
          </a:p>
          <a:p>
            <a:pPr lvl="2"/>
            <a:r>
              <a:rPr lang="en-US" dirty="0"/>
              <a:t>If the matrix that we are factoring isn't positive definite, </a:t>
            </a:r>
            <a:endParaRPr lang="en-US" dirty="0" smtClean="0"/>
          </a:p>
          <a:p>
            <a:pPr lvl="3"/>
            <a:r>
              <a:rPr lang="en-US" dirty="0" smtClean="0"/>
              <a:t>then </a:t>
            </a:r>
            <a:r>
              <a:rPr lang="en-US" dirty="0"/>
              <a:t>the optimization might be looking for a solution that may not </a:t>
            </a:r>
            <a:r>
              <a:rPr lang="en-US" dirty="0" smtClean="0"/>
              <a:t>exist.</a:t>
            </a:r>
          </a:p>
          <a:p>
            <a:pPr lvl="3"/>
            <a:r>
              <a:rPr lang="en-US" dirty="0" smtClean="0"/>
              <a:t>It </a:t>
            </a:r>
            <a:r>
              <a:rPr lang="en-US" dirty="0"/>
              <a:t>might be useful to generalize the optimization to consider solutions where the left eigenvector need not be the same as the right eigenvector, or where the solution can make use of imaginary numbers.</a:t>
            </a:r>
          </a:p>
          <a:p>
            <a:pPr lvl="2"/>
            <a:r>
              <a:rPr lang="en-US" dirty="0" smtClean="0"/>
              <a:t>It </a:t>
            </a:r>
            <a:r>
              <a:rPr lang="en-US" dirty="0"/>
              <a:t>is common for </a:t>
            </a:r>
            <a:r>
              <a:rPr lang="en-US" dirty="0" err="1"/>
              <a:t>embeddings</a:t>
            </a:r>
            <a:r>
              <a:rPr lang="en-US" dirty="0"/>
              <a:t> to use K=300 dimensions, </a:t>
            </a:r>
            <a:endParaRPr lang="en-US" dirty="0" smtClean="0"/>
          </a:p>
          <a:p>
            <a:pPr lvl="3"/>
            <a:r>
              <a:rPr lang="en-US" dirty="0" smtClean="0"/>
              <a:t>but </a:t>
            </a:r>
            <a:r>
              <a:rPr lang="en-US" dirty="0"/>
              <a:t>most words don't appear K times in the </a:t>
            </a:r>
            <a:r>
              <a:rPr lang="en-US" dirty="0" smtClean="0"/>
              <a:t>corpus.</a:t>
            </a:r>
          </a:p>
          <a:p>
            <a:pPr lvl="3"/>
            <a:r>
              <a:rPr lang="en-US" dirty="0" smtClean="0"/>
              <a:t>It </a:t>
            </a:r>
            <a:r>
              <a:rPr lang="en-US" dirty="0"/>
              <a:t>is hard to justify K parameters for a word that doesn't appear K times.</a:t>
            </a:r>
          </a:p>
          <a:p>
            <a:pPr lvl="1"/>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238" y="241921"/>
            <a:ext cx="5272286" cy="31674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140" y="3532532"/>
            <a:ext cx="3471549" cy="3448672"/>
          </a:xfrm>
          <a:prstGeom prst="rect">
            <a:avLst/>
          </a:prstGeom>
        </p:spPr>
      </p:pic>
      <p:sp>
        <p:nvSpPr>
          <p:cNvPr id="8" name="Date Placeholder 7"/>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889106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smtClean="0"/>
              <a:t>9/15/17</a:t>
            </a:r>
            <a:endParaRPr lang="en-US"/>
          </a:p>
        </p:txBody>
      </p:sp>
      <p:pic>
        <p:nvPicPr>
          <p:cNvPr id="7" name="Content Placeholder 6"/>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1892595" y="45256"/>
            <a:ext cx="8263624" cy="6676219"/>
          </a:xfrm>
        </p:spPr>
      </p:pic>
    </p:spTree>
    <p:extLst>
      <p:ext uri="{BB962C8B-B14F-4D97-AF65-F5344CB8AC3E}">
        <p14:creationId xmlns:p14="http://schemas.microsoft.com/office/powerpoint/2010/main" val="19774207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2063030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a:t>
            </a:r>
            <a:r>
              <a:rPr lang="en-US" sz="3200" dirty="0" err="1" smtClean="0"/>
              <a:t>svd</a:t>
            </a:r>
            <a:r>
              <a:rPr lang="en-US" sz="3200" dirty="0" smtClean="0"/>
              <a:t>(m)</a:t>
            </a:r>
            <a:br>
              <a:rPr lang="en-US" sz="3200" dirty="0" smtClean="0"/>
            </a:br>
            <a:r>
              <a:rPr lang="mr-IN" sz="3200" dirty="0" smtClean="0"/>
              <a:t>m2 = </a:t>
            </a:r>
            <a:r>
              <a:rPr lang="mr-IN" sz="3200" dirty="0" err="1" smtClean="0"/>
              <a:t>s$u</a:t>
            </a:r>
            <a:r>
              <a:rPr lang="mr-IN" sz="3200" dirty="0" smtClean="0"/>
              <a:t>[,1:2] %*% </a:t>
            </a:r>
            <a:r>
              <a:rPr lang="mr-IN" sz="3200" dirty="0" err="1" smtClean="0"/>
              <a:t>diag</a:t>
            </a:r>
            <a:r>
              <a:rPr lang="mr-IN" sz="3200" dirty="0" smtClean="0"/>
              <a:t>(</a:t>
            </a:r>
            <a:r>
              <a:rPr lang="mr-IN" sz="3200" dirty="0" err="1" smtClean="0"/>
              <a:t>s$d</a:t>
            </a:r>
            <a:r>
              <a:rPr lang="mr-IN" sz="3200" dirty="0" smtClean="0"/>
              <a:t>[1:2]) %*% </a:t>
            </a:r>
            <a:r>
              <a:rPr lang="mr-IN" sz="3200" dirty="0" err="1" smtClean="0"/>
              <a:t>t</a:t>
            </a:r>
            <a:r>
              <a:rPr lang="mr-IN" sz="3200" dirty="0" smtClean="0"/>
              <a:t>(</a:t>
            </a:r>
            <a:r>
              <a:rPr lang="mr-IN" sz="3200" dirty="0" err="1" smtClean="0"/>
              <a:t>s$v</a:t>
            </a:r>
            <a:r>
              <a:rPr lang="mr-IN" sz="3200" dirty="0" smtClean="0"/>
              <a:t>[,1:2])</a:t>
            </a:r>
            <a:r>
              <a:rPr lang="en-US" sz="3200" dirty="0" smtClean="0"/>
              <a:t/>
            </a:r>
            <a:br>
              <a:rPr lang="en-US" sz="3200" dirty="0" smtClean="0"/>
            </a:br>
            <a:r>
              <a:rPr lang="en-US" sz="3200" dirty="0" err="1" smtClean="0"/>
              <a:t>dimnames</a:t>
            </a:r>
            <a:r>
              <a:rPr lang="en-US" sz="3200" dirty="0" smtClean="0"/>
              <a:t>(m2) = </a:t>
            </a:r>
            <a:r>
              <a:rPr lang="en-US" sz="3200" dirty="0" err="1" smtClean="0"/>
              <a:t>dimnames</a:t>
            </a:r>
            <a:r>
              <a:rPr lang="en-US" sz="3200" dirty="0" smtClean="0"/>
              <a:t>(m)</a:t>
            </a:r>
            <a:endParaRPr lang="en-US" sz="3200" dirty="0"/>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4622" y="1847433"/>
            <a:ext cx="5068319" cy="4851668"/>
          </a:xfrm>
        </p:spPr>
      </p:pic>
      <p:sp>
        <p:nvSpPr>
          <p:cNvPr id="5" name="Text Placeholder 4"/>
          <p:cNvSpPr>
            <a:spLocks noGrp="1"/>
          </p:cNvSpPr>
          <p:nvPr>
            <p:ph type="body" idx="1"/>
          </p:nvPr>
        </p:nvSpPr>
        <p:spPr>
          <a:xfrm>
            <a:off x="0" y="1575283"/>
            <a:ext cx="1762010" cy="497166"/>
          </a:xfrm>
        </p:spPr>
        <p:txBody>
          <a:bodyPr/>
          <a:lstStyle/>
          <a:p>
            <a:r>
              <a:rPr lang="en-US" dirty="0" err="1" smtClean="0"/>
              <a:t>heatmap</a:t>
            </a:r>
            <a:r>
              <a:rPr lang="en-US" dirty="0" smtClean="0"/>
              <a:t>(m)</a:t>
            </a:r>
            <a:endParaRPr lang="en-US" dirty="0"/>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76214" y="1744886"/>
            <a:ext cx="5354425" cy="5034967"/>
          </a:xfrm>
        </p:spPr>
      </p:pic>
      <p:sp>
        <p:nvSpPr>
          <p:cNvPr id="7" name="Text Placeholder 6"/>
          <p:cNvSpPr>
            <a:spLocks noGrp="1"/>
          </p:cNvSpPr>
          <p:nvPr>
            <p:ph type="body" sz="quarter" idx="3"/>
          </p:nvPr>
        </p:nvSpPr>
        <p:spPr>
          <a:xfrm>
            <a:off x="5678067" y="1847433"/>
            <a:ext cx="1944278" cy="450032"/>
          </a:xfrm>
        </p:spPr>
        <p:txBody>
          <a:bodyPr/>
          <a:lstStyle/>
          <a:p>
            <a:r>
              <a:rPr lang="en-US" dirty="0" err="1" smtClean="0"/>
              <a:t>heatmap</a:t>
            </a:r>
            <a:r>
              <a:rPr lang="en-US" dirty="0" smtClean="0"/>
              <a:t>(m2)</a:t>
            </a:r>
            <a:endParaRPr lang="en-US" dirty="0"/>
          </a:p>
        </p:txBody>
      </p:sp>
      <p:sp>
        <p:nvSpPr>
          <p:cNvPr id="11" name="Date Placeholder 10"/>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434185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pPr>
              <a:defRPr/>
            </a:pPr>
            <a:r>
              <a:rPr lang="en-US" smtClean="0"/>
              <a:t>9/15/17</a:t>
            </a:r>
            <a:endParaRPr lang="en-US"/>
          </a:p>
        </p:txBody>
      </p:sp>
      <p:sp>
        <p:nvSpPr>
          <p:cNvPr id="119810" name="Rectangle 2"/>
          <p:cNvSpPr>
            <a:spLocks noGrp="1"/>
          </p:cNvSpPr>
          <p:nvPr>
            <p:ph type="title"/>
          </p:nvPr>
        </p:nvSpPr>
        <p:spPr/>
        <p:txBody>
          <a:bodyPr>
            <a:normAutofit/>
          </a:bodyPr>
          <a:lstStyle/>
          <a:p>
            <a:r>
              <a:rPr lang="en-US" sz="4000"/>
              <a:t>“</a:t>
            </a:r>
            <a:r>
              <a:rPr lang="en-US" sz="4000" i="1"/>
              <a:t>It never pays to think until you’ve run out of data</a:t>
            </a:r>
            <a:r>
              <a:rPr lang="en-US" sz="4000"/>
              <a:t>” – Eric Brill</a:t>
            </a:r>
          </a:p>
        </p:txBody>
      </p:sp>
      <p:pic>
        <p:nvPicPr>
          <p:cNvPr id="119811" name="Picture 3" descr="Figure2"/>
          <p:cNvPicPr>
            <a:picLocks noGrp="1" noChangeAspect="1" noChangeArrowheads="1"/>
          </p:cNvPicPr>
          <p:nvPr>
            <p:ph idx="1"/>
          </p:nvPr>
        </p:nvPicPr>
        <p:blipFill>
          <a:blip r:embed="rId3" cstate="print"/>
          <a:srcRect/>
          <a:stretch>
            <a:fillRect/>
          </a:stretch>
        </p:blipFill>
        <p:spPr>
          <a:xfrm>
            <a:off x="2743200" y="1447801"/>
            <a:ext cx="6324600" cy="5059363"/>
          </a:xfrm>
          <a:noFill/>
          <a:ln/>
        </p:spPr>
      </p:pic>
      <p:sp>
        <p:nvSpPr>
          <p:cNvPr id="119812" name="Text Box 4"/>
          <p:cNvSpPr txBox="1">
            <a:spLocks noChangeArrowheads="1"/>
          </p:cNvSpPr>
          <p:nvPr/>
        </p:nvSpPr>
        <p:spPr bwMode="auto">
          <a:xfrm>
            <a:off x="3352801" y="1828800"/>
            <a:ext cx="5084763" cy="304800"/>
          </a:xfrm>
          <a:prstGeom prst="rect">
            <a:avLst/>
          </a:prstGeom>
          <a:noFill/>
          <a:ln w="9525">
            <a:noFill/>
            <a:miter lim="800000"/>
            <a:headEnd/>
            <a:tailEnd/>
          </a:ln>
          <a:effectLst/>
        </p:spPr>
        <p:txBody>
          <a:bodyPr wrap="none">
            <a:spAutoFit/>
          </a:bodyPr>
          <a:lstStyle/>
          <a:p>
            <a:pPr algn="ctr"/>
            <a:r>
              <a:rPr lang="en-US" sz="1400">
                <a:latin typeface="Times New Roman" pitchFamily="18" charset="0"/>
              </a:rPr>
              <a:t>Banko &amp; Brill:  Mitigating the Paucity-of-Data Problem (HLT 2001)</a:t>
            </a:r>
          </a:p>
        </p:txBody>
      </p:sp>
      <p:sp>
        <p:nvSpPr>
          <p:cNvPr id="119813" name="AutoShape 5"/>
          <p:cNvSpPr>
            <a:spLocks noChangeArrowheads="1"/>
          </p:cNvSpPr>
          <p:nvPr/>
        </p:nvSpPr>
        <p:spPr bwMode="auto">
          <a:xfrm>
            <a:off x="2971800" y="5257800"/>
            <a:ext cx="6172200" cy="1264980"/>
          </a:xfrm>
          <a:prstGeom prst="cloudCallout">
            <a:avLst>
              <a:gd name="adj1" fmla="val -1259"/>
              <a:gd name="adj2" fmla="val -153245"/>
            </a:avLst>
          </a:prstGeom>
          <a:solidFill>
            <a:srgbClr val="CC0000"/>
          </a:solidFill>
          <a:ln w="9525">
            <a:solidFill>
              <a:schemeClr val="tx1"/>
            </a:solidFill>
            <a:round/>
            <a:headEnd/>
            <a:tailEnd/>
          </a:ln>
          <a:effectLst/>
        </p:spPr>
        <p:txBody>
          <a:bodyPr>
            <a:spAutoFit/>
          </a:bodyPr>
          <a:lstStyle/>
          <a:p>
            <a:pPr algn="ctr"/>
            <a:r>
              <a:rPr lang="en-US" sz="2400" b="1">
                <a:solidFill>
                  <a:srgbClr val="FFFF00"/>
                </a:solidFill>
              </a:rPr>
              <a:t>Fire everybody and </a:t>
            </a:r>
          </a:p>
          <a:p>
            <a:pPr algn="ctr"/>
            <a:r>
              <a:rPr lang="en-US" sz="2400" b="1">
                <a:solidFill>
                  <a:srgbClr val="FFFF00"/>
                </a:solidFill>
              </a:rPr>
              <a:t>spend the money on data</a:t>
            </a:r>
          </a:p>
        </p:txBody>
      </p:sp>
      <p:sp>
        <p:nvSpPr>
          <p:cNvPr id="119814" name="AutoShape 6"/>
          <p:cNvSpPr>
            <a:spLocks noChangeArrowheads="1"/>
          </p:cNvSpPr>
          <p:nvPr/>
        </p:nvSpPr>
        <p:spPr bwMode="auto">
          <a:xfrm>
            <a:off x="8534400" y="3200400"/>
            <a:ext cx="2238508" cy="830997"/>
          </a:xfrm>
          <a:prstGeom prst="wedgeRectCallout">
            <a:avLst>
              <a:gd name="adj1" fmla="val -87693"/>
              <a:gd name="adj2" fmla="val -43449"/>
            </a:avLst>
          </a:prstGeom>
          <a:solidFill>
            <a:srgbClr val="FFFF00"/>
          </a:solidFill>
          <a:ln w="9525">
            <a:solidFill>
              <a:schemeClr val="tx1"/>
            </a:solidFill>
            <a:miter lim="800000"/>
            <a:headEnd/>
            <a:tailEnd/>
          </a:ln>
          <a:effectLst/>
        </p:spPr>
        <p:txBody>
          <a:bodyPr wrap="square">
            <a:spAutoFit/>
          </a:bodyPr>
          <a:lstStyle/>
          <a:p>
            <a:pPr algn="ctr"/>
            <a:r>
              <a:rPr lang="en-US" sz="2400" dirty="0" smtClean="0"/>
              <a:t>There is no data like more data</a:t>
            </a:r>
            <a:endParaRPr lang="en-US" sz="2400" dirty="0"/>
          </a:p>
        </p:txBody>
      </p:sp>
      <p:sp>
        <p:nvSpPr>
          <p:cNvPr id="119815" name="AutoShape 7"/>
          <p:cNvSpPr>
            <a:spLocks noChangeArrowheads="1"/>
          </p:cNvSpPr>
          <p:nvPr/>
        </p:nvSpPr>
        <p:spPr bwMode="auto">
          <a:xfrm>
            <a:off x="1752600" y="2438400"/>
            <a:ext cx="2362200" cy="831850"/>
          </a:xfrm>
          <a:prstGeom prst="wedgeRectCallout">
            <a:avLst>
              <a:gd name="adj1" fmla="val 54435"/>
              <a:gd name="adj2" fmla="val 89315"/>
            </a:avLst>
          </a:prstGeom>
          <a:solidFill>
            <a:srgbClr val="FFFF00"/>
          </a:solidFill>
          <a:ln w="9525">
            <a:solidFill>
              <a:schemeClr val="tx1"/>
            </a:solidFill>
            <a:miter lim="800000"/>
            <a:headEnd/>
            <a:tailEnd/>
          </a:ln>
          <a:effectLst/>
        </p:spPr>
        <p:txBody>
          <a:bodyPr>
            <a:spAutoFit/>
          </a:bodyPr>
          <a:lstStyle/>
          <a:p>
            <a:pPr algn="ctr"/>
            <a:r>
              <a:rPr lang="en-US" sz="2400"/>
              <a:t>No consistently</a:t>
            </a:r>
          </a:p>
          <a:p>
            <a:pPr algn="ctr"/>
            <a:r>
              <a:rPr lang="en-US" sz="2400"/>
              <a:t>best learner</a:t>
            </a:r>
          </a:p>
        </p:txBody>
      </p:sp>
      <p:sp>
        <p:nvSpPr>
          <p:cNvPr id="119816" name="AutoShape 8"/>
          <p:cNvSpPr>
            <a:spLocks noChangeArrowheads="1"/>
          </p:cNvSpPr>
          <p:nvPr/>
        </p:nvSpPr>
        <p:spPr bwMode="auto">
          <a:xfrm rot="16200000">
            <a:off x="9453563" y="4735512"/>
            <a:ext cx="3505200" cy="466725"/>
          </a:xfrm>
          <a:prstGeom prst="wedgeRectCallout">
            <a:avLst>
              <a:gd name="adj1" fmla="val -24005"/>
              <a:gd name="adj2" fmla="val -406604"/>
            </a:avLst>
          </a:prstGeom>
          <a:solidFill>
            <a:srgbClr val="FFC000"/>
          </a:solidFill>
          <a:ln w="9525">
            <a:solidFill>
              <a:schemeClr val="tx1"/>
            </a:solidFill>
            <a:miter lim="800000"/>
            <a:headEnd/>
            <a:tailEnd/>
          </a:ln>
          <a:effectLst/>
        </p:spPr>
        <p:txBody>
          <a:bodyPr>
            <a:spAutoFit/>
          </a:bodyPr>
          <a:lstStyle/>
          <a:p>
            <a:pPr algn="ctr"/>
            <a:r>
              <a:rPr lang="en-US" sz="2400"/>
              <a:t>Quoted out of context</a:t>
            </a:r>
          </a:p>
        </p:txBody>
      </p:sp>
      <p:sp>
        <p:nvSpPr>
          <p:cNvPr id="119817" name="AutoShape 9"/>
          <p:cNvSpPr>
            <a:spLocks noChangeArrowheads="1"/>
          </p:cNvSpPr>
          <p:nvPr/>
        </p:nvSpPr>
        <p:spPr bwMode="auto">
          <a:xfrm>
            <a:off x="3962400" y="1447800"/>
            <a:ext cx="6477000" cy="831850"/>
          </a:xfrm>
          <a:prstGeom prst="wedgeRectCallout">
            <a:avLst>
              <a:gd name="adj1" fmla="val -12255"/>
              <a:gd name="adj2" fmla="val 95037"/>
            </a:avLst>
          </a:prstGeom>
          <a:solidFill>
            <a:srgbClr val="FFFF00"/>
          </a:solidFill>
          <a:ln w="9525">
            <a:solidFill>
              <a:schemeClr val="tx1"/>
            </a:solidFill>
            <a:miter lim="800000"/>
            <a:headEnd/>
            <a:tailEnd/>
          </a:ln>
          <a:effectLst/>
        </p:spPr>
        <p:txBody>
          <a:bodyPr>
            <a:spAutoFit/>
          </a:bodyPr>
          <a:lstStyle/>
          <a:p>
            <a:pPr algn="ctr"/>
            <a:r>
              <a:rPr lang="en-US" sz="2400"/>
              <a:t>Moore’s Law Constant:</a:t>
            </a:r>
          </a:p>
          <a:p>
            <a:pPr algn="ctr"/>
            <a:r>
              <a:rPr lang="en-US" sz="2400"/>
              <a:t>Data Collection Rates </a:t>
            </a:r>
            <a:r>
              <a:rPr lang="en-US" sz="2400">
                <a:sym typeface="Wingdings" pitchFamily="2" charset="2"/>
              </a:rPr>
              <a:t> Improvement Rates </a:t>
            </a:r>
            <a:endParaRPr lang="en-US" sz="2400"/>
          </a:p>
        </p:txBody>
      </p:sp>
    </p:spTree>
    <p:extLst>
      <p:ext uri="{BB962C8B-B14F-4D97-AF65-F5344CB8AC3E}">
        <p14:creationId xmlns:p14="http://schemas.microsoft.com/office/powerpoint/2010/main" val="88756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slide(fromLeft)">
                                      <p:cBhvr>
                                        <p:cTn id="7" dur="500"/>
                                        <p:tgtEl>
                                          <p:spTgt spid="1198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19814"/>
                                        </p:tgtEl>
                                        <p:attrNameLst>
                                          <p:attrName>style.visibility</p:attrName>
                                        </p:attrNameLst>
                                      </p:cBhvr>
                                      <p:to>
                                        <p:strVal val="visible"/>
                                      </p:to>
                                    </p:set>
                                    <p:animEffect transition="in" filter="slide(fromRight)">
                                      <p:cBhvr>
                                        <p:cTn id="12" dur="500"/>
                                        <p:tgtEl>
                                          <p:spTgt spid="1198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slide(fromBottom)">
                                      <p:cBhvr>
                                        <p:cTn id="17" dur="500"/>
                                        <p:tgtEl>
                                          <p:spTgt spid="11981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119816"/>
                                        </p:tgtEl>
                                        <p:attrNameLst>
                                          <p:attrName>style.visibility</p:attrName>
                                        </p:attrNameLst>
                                      </p:cBhvr>
                                      <p:to>
                                        <p:strVal val="visible"/>
                                      </p:to>
                                    </p:set>
                                    <p:animEffect transition="in" filter="slide(fromRight)">
                                      <p:cBhvr>
                                        <p:cTn id="22" dur="500"/>
                                        <p:tgtEl>
                                          <p:spTgt spid="1198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19817"/>
                                        </p:tgtEl>
                                        <p:attrNameLst>
                                          <p:attrName>style.visibility</p:attrName>
                                        </p:attrNameLst>
                                      </p:cBhvr>
                                      <p:to>
                                        <p:strVal val="visible"/>
                                      </p:to>
                                    </p:set>
                                    <p:animEffect transition="in" filter="slide(fromTop)">
                                      <p:cBhvr>
                                        <p:cTn id="27"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nimBg="1"/>
      <p:bldP spid="119814" grpId="0" animBg="1"/>
      <p:bldP spid="119815" grpId="0" animBg="1"/>
      <p:bldP spid="119816" grpId="0" animBg="1"/>
      <p:bldP spid="1198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858000" cy="1143000"/>
          </a:xfrm>
        </p:spPr>
        <p:txBody>
          <a:bodyPr>
            <a:noAutofit/>
          </a:bodyPr>
          <a:lstStyle/>
          <a:p>
            <a:r>
              <a:rPr lang="en-US" sz="3600" dirty="0"/>
              <a:t>Robert Mercer</a:t>
            </a:r>
            <a:br>
              <a:rPr lang="en-US" sz="3600" dirty="0"/>
            </a:br>
            <a:r>
              <a:rPr lang="en-US" sz="3600" dirty="0"/>
              <a:t>ACL Lifetime Achievement</a:t>
            </a:r>
            <a:r>
              <a:rPr lang="en-US" sz="2400" dirty="0"/>
              <a:t/>
            </a:r>
            <a:br>
              <a:rPr lang="en-US" sz="2400" dirty="0"/>
            </a:br>
            <a:r>
              <a:rPr lang="en-US" sz="2400" dirty="0">
                <a:hlinkClick r:id="rId2"/>
              </a:rPr>
              <a:t> http://techtalks.tv/talks/closing-session/60532/</a:t>
            </a:r>
            <a:r>
              <a:rPr lang="en-US" sz="2400" dirty="0"/>
              <a:t> </a:t>
            </a:r>
          </a:p>
        </p:txBody>
      </p:sp>
      <p:pic>
        <p:nvPicPr>
          <p:cNvPr id="39938" name="Picture 2"/>
          <p:cNvPicPr>
            <a:picLocks noChangeAspect="1" noChangeArrowheads="1"/>
          </p:cNvPicPr>
          <p:nvPr/>
        </p:nvPicPr>
        <p:blipFill>
          <a:blip r:embed="rId3" cstate="print"/>
          <a:srcRect l="44107" t="6657" r="15893" b="38419"/>
          <a:stretch>
            <a:fillRect/>
          </a:stretch>
        </p:blipFill>
        <p:spPr bwMode="auto">
          <a:xfrm>
            <a:off x="1524003" y="1676400"/>
            <a:ext cx="10344727" cy="4572000"/>
          </a:xfrm>
          <a:prstGeom prst="rect">
            <a:avLst/>
          </a:prstGeom>
          <a:noFill/>
          <a:ln w="9525">
            <a:noFill/>
            <a:miter lim="800000"/>
            <a:headEnd/>
            <a:tailEnd/>
          </a:ln>
        </p:spPr>
      </p:pic>
      <p:sp>
        <p:nvSpPr>
          <p:cNvPr id="5" name="Rounded Rectangle 4"/>
          <p:cNvSpPr/>
          <p:nvPr/>
        </p:nvSpPr>
        <p:spPr>
          <a:xfrm>
            <a:off x="1822516" y="4264060"/>
            <a:ext cx="4993065" cy="590745"/>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smtClean="0"/>
              <a:t>9/15/17</a:t>
            </a:r>
            <a:endParaRPr lang="en-US"/>
          </a:p>
        </p:txBody>
      </p:sp>
    </p:spTree>
    <p:extLst>
      <p:ext uri="{BB962C8B-B14F-4D97-AF65-F5344CB8AC3E}">
        <p14:creationId xmlns:p14="http://schemas.microsoft.com/office/powerpoint/2010/main" val="72579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2819</Words>
  <Application>Microsoft Macintosh PowerPoint</Application>
  <PresentationFormat>Widescreen</PresentationFormat>
  <Paragraphs>975</Paragraphs>
  <Slides>71</Slides>
  <Notes>21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71</vt:i4>
      </vt:variant>
    </vt:vector>
  </HeadingPairs>
  <TitlesOfParts>
    <vt:vector size="83" baseType="lpstr">
      <vt:lpstr>Arial Unicode MS</vt:lpstr>
      <vt:lpstr>Calibri</vt:lpstr>
      <vt:lpstr>Calibri Light</vt:lpstr>
      <vt:lpstr>Cambria Math</vt:lpstr>
      <vt:lpstr>Mangal</vt:lpstr>
      <vt:lpstr>ＭＳ Ｐゴシック</vt:lpstr>
      <vt:lpstr>Times New Roman</vt:lpstr>
      <vt:lpstr>Wingdings</vt:lpstr>
      <vt:lpstr>Arial</vt:lpstr>
      <vt:lpstr>Office Theme</vt:lpstr>
      <vt:lpstr>Equation</vt:lpstr>
      <vt:lpstr>Microsoft Photo Editor 3.0 Photo</vt:lpstr>
      <vt:lpstr>Word Association Norms, Mutual Information and Lexicography</vt:lpstr>
      <vt:lpstr>Plan</vt:lpstr>
      <vt:lpstr>A Big Tent</vt:lpstr>
      <vt:lpstr>PowerPoint Presentation</vt:lpstr>
      <vt:lpstr>There is no data like more data</vt:lpstr>
      <vt:lpstr>http://www.lrec-conf.org/lrec2004/doc/jelinek.pdf </vt:lpstr>
      <vt:lpstr>PowerPoint Presentation</vt:lpstr>
      <vt:lpstr>“It never pays to think until you’ve run out of data” – Eric Brill</vt:lpstr>
      <vt:lpstr>Robert Mercer ACL Lifetime Achievement  http://techtalks.tv/talks/closing-session/60532/ </vt:lpstr>
      <vt:lpstr>The Disk Space Conjecture</vt:lpstr>
      <vt:lpstr>Disk Prices Over 30 Years http://www.jcmit.com/diskprice.htm </vt:lpstr>
      <vt:lpstr>Moore’s Law: Different Time Constants for Different Things  https://archive.is/3pgVP </vt:lpstr>
      <vt:lpstr>Word Association Norms: Doctor / Nurse</vt:lpstr>
      <vt:lpstr>Priming &amp; Word Associations Task: Subject is given two strings and responds “yes” if both are words</vt:lpstr>
      <vt:lpstr>Pointwise Mutual Information (PMI)</vt:lpstr>
      <vt:lpstr>Windows for computing P(x,y)</vt:lpstr>
      <vt:lpstr>OCR Application</vt:lpstr>
      <vt:lpstr>Applications in Lexicography</vt:lpstr>
      <vt:lpstr>Proper Place for Automation: Start with Drudgery (Support our colleagues; don’t talk too much about taking away jobs they love to do)</vt:lpstr>
      <vt:lpstr>Patrick found tables like this very exciting</vt:lpstr>
      <vt:lpstr>Save &lt;good&gt; from &lt;bad&gt;</vt:lpstr>
      <vt:lpstr>Save good shoppers from their evil $$</vt:lpstr>
      <vt:lpstr>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vt:lpstr>
      <vt:lpstr>save from ≠ save X from Y</vt:lpstr>
      <vt:lpstr>save from ≠  save X from Y</vt:lpstr>
      <vt:lpstr>PowerPoint Presentation</vt:lpstr>
      <vt:lpstr>Plan</vt:lpstr>
      <vt:lpstr>Using  Google Scholar to find subsequent work to call out</vt:lpstr>
      <vt:lpstr>Levy &amp; Goldberg (NIPS-2014) Word2Vec ≈ PMI (Pointwise Mutual Info)  sim(x,y)=cos⁡(vec(x), vec(y))≈PMI(x,y)  </vt:lpstr>
      <vt:lpstr>Word2vec is popular (massively cited)</vt:lpstr>
      <vt:lpstr>Salton’s Vector Space Model</vt:lpstr>
      <vt:lpstr>Embeddings: Similarity of docs/words ≈ cos (dot product)</vt:lpstr>
      <vt:lpstr>Information Retrieval (IR) notation Term Weighting: tf * IDF</vt:lpstr>
      <vt:lpstr>PowerPoint Presentation</vt:lpstr>
      <vt:lpstr>LSA/LSI: Latent Semantic Analysis/Indexing SVD: Singular Value Decomposition PCA: Principal Component Analysis</vt:lpstr>
      <vt:lpstr>PowerPoint Presentation</vt:lpstr>
      <vt:lpstr>plot(hclust(as.dist(1-cor(m)))</vt:lpstr>
      <vt:lpstr>plot(hclust(as.dist(1-cor(t(m))))</vt:lpstr>
      <vt:lpstr>LSA maps terms &amp; docs into internal dimensions</vt:lpstr>
      <vt:lpstr>Word2vec is popular (massively cited)</vt:lpstr>
      <vt:lpstr>Word2Vec: sim(x,y)=cos⁡(vec(x), vec(y))≈PMI(x,y) https://code.google.com/archive/p/word2vec/ </vt:lpstr>
      <vt:lpstr>PowerPoint Presentation</vt:lpstr>
      <vt:lpstr>Some analogies are easier than others</vt:lpstr>
      <vt:lpstr>Levy &amp; Goldberg (NIPS-2014) Word2Vec ≈ PMI (Pointwise Mutual Info)</vt:lpstr>
      <vt:lpstr>GloVe: https://nlp.stanford.edu/projects/glove/</vt:lpstr>
      <vt:lpstr>Glass is half-full/empty Word2vec is similar to  PMI (but different)</vt:lpstr>
      <vt:lpstr>IMHO: Word2vec &amp; GloVe &gt;&gt; PMI</vt:lpstr>
      <vt:lpstr>Estimating PMI (and Contingency Tables) Li &amp; Church, Computational Linguistics (2007)</vt:lpstr>
      <vt:lpstr>Prior Art: Removing (Near) Duplicate Web Pages</vt:lpstr>
      <vt:lpstr>Computing Contingency Tables (Brute Force)</vt:lpstr>
      <vt:lpstr>Computing Sample Contingency Table (Using Sketches, An Approximation: Yellow)</vt:lpstr>
      <vt:lpstr>MLE Inference:  What is the most likely table  Given sample and margins? </vt:lpstr>
      <vt:lpstr>Empirical Evaluation MLE &gt;&gt; MF &gt;&gt; Independence</vt:lpstr>
      <vt:lpstr>Non-Empirical Evaluation (Closed Form)</vt:lpstr>
      <vt:lpstr>Sketches vs. Word2Vec (as estimates of PMI)</vt:lpstr>
      <vt:lpstr>Interestingness Metrics: Deviations from Independence</vt:lpstr>
      <vt:lpstr>PowerPoint Presentation</vt:lpstr>
      <vt:lpstr>PowerPoint Presentation</vt:lpstr>
      <vt:lpstr>PowerPoint Presentation</vt:lpstr>
      <vt:lpstr>Adaptation: Three Approaches</vt:lpstr>
      <vt:lpstr>Positive &amp; Negative Adaptation</vt:lpstr>
      <vt:lpstr>Adaptation: Method 1</vt:lpstr>
      <vt:lpstr>Adaptation: Method 1</vt:lpstr>
      <vt:lpstr>Adaptation: Hist &gt;&gt; Near &gt;&gt; Prior</vt:lpstr>
      <vt:lpstr>Adaptation: Method 2</vt:lpstr>
      <vt:lpstr>Pr(+adapt1) ≈ Pr(+adapt2) Within factors of 2-3 (as opposed to 10-1000)</vt:lpstr>
      <vt:lpstr>Adaptation is Lexical</vt:lpstr>
      <vt:lpstr>Adaptation Conclusions</vt:lpstr>
      <vt:lpstr>Conclusions / Plan</vt:lpstr>
      <vt:lpstr>backup</vt:lpstr>
      <vt:lpstr>s=svd(m) m2 = s$u[,1:2] %*% diag(s$d[1:2]) %*% t(s$v[,1:2]) dimnames(m2) = dimnames(m)</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Association Norms, Mutual Information,</dc:title>
  <dc:creator>KENNETH CHURCH</dc:creator>
  <cp:lastModifiedBy>KENNETH CHURCH</cp:lastModifiedBy>
  <cp:revision>30</cp:revision>
  <dcterms:created xsi:type="dcterms:W3CDTF">2017-09-14T22:00:20Z</dcterms:created>
  <dcterms:modified xsi:type="dcterms:W3CDTF">2017-09-15T16:28:52Z</dcterms:modified>
</cp:coreProperties>
</file>